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5"/>
  </p:notesMasterIdLst>
  <p:handoutMasterIdLst>
    <p:handoutMasterId r:id="rId16"/>
  </p:handoutMasterIdLst>
  <p:sldIdLst>
    <p:sldId id="256" r:id="rId2"/>
    <p:sldId id="283" r:id="rId3"/>
    <p:sldId id="267" r:id="rId4"/>
    <p:sldId id="268" r:id="rId5"/>
    <p:sldId id="299" r:id="rId6"/>
    <p:sldId id="290" r:id="rId7"/>
    <p:sldId id="302" r:id="rId8"/>
    <p:sldId id="300" r:id="rId9"/>
    <p:sldId id="301" r:id="rId10"/>
    <p:sldId id="278" r:id="rId11"/>
    <p:sldId id="280" r:id="rId12"/>
    <p:sldId id="282" r:id="rId13"/>
    <p:sldId id="285"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6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395"/>
    <p:restoredTop sz="85179"/>
  </p:normalViewPr>
  <p:slideViewPr>
    <p:cSldViewPr snapToGrid="0" snapToObjects="1" showGuides="1">
      <p:cViewPr varScale="1">
        <p:scale>
          <a:sx n="93" d="100"/>
          <a:sy n="93" d="100"/>
        </p:scale>
        <p:origin x="648" y="208"/>
      </p:cViewPr>
      <p:guideLst>
        <p:guide orient="horz" pos="2137"/>
        <p:guide pos="3863"/>
      </p:guideLst>
    </p:cSldViewPr>
  </p:slideViewPr>
  <p:notesTextViewPr>
    <p:cViewPr>
      <p:scale>
        <a:sx n="1" d="1"/>
        <a:sy n="1" d="1"/>
      </p:scale>
      <p:origin x="0" y="-968"/>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9616462-1A83-7B43-808E-EDDACAAD5889}" type="doc">
      <dgm:prSet loTypeId="urn:microsoft.com/office/officeart/2005/8/layout/hierarchy4" loCatId="process" qsTypeId="urn:microsoft.com/office/officeart/2005/8/quickstyle/simple4" qsCatId="simple" csTypeId="urn:microsoft.com/office/officeart/2005/8/colors/accent1_2" csCatId="accent1" phldr="1"/>
      <dgm:spPr/>
      <dgm:t>
        <a:bodyPr/>
        <a:lstStyle/>
        <a:p>
          <a:endParaRPr lang="en-US"/>
        </a:p>
      </dgm:t>
    </dgm:pt>
    <dgm:pt modelId="{5139DDF2-F22B-6645-8B19-156C4D8AC1B9}">
      <dgm:prSet/>
      <dgm:spPr/>
      <dgm:t>
        <a:bodyPr/>
        <a:lstStyle/>
        <a:p>
          <a:pPr rtl="0"/>
          <a:r>
            <a:rPr lang="en-US" dirty="0"/>
            <a:t>High mortality rates in some events, e.g. Ebola outbreak </a:t>
          </a:r>
        </a:p>
      </dgm:t>
    </dgm:pt>
    <dgm:pt modelId="{0B1AFE81-F15B-024D-863C-64B20954D5DC}" type="parTrans" cxnId="{5E67EA47-BA34-6241-AC75-C952AF96C71B}">
      <dgm:prSet/>
      <dgm:spPr/>
      <dgm:t>
        <a:bodyPr/>
        <a:lstStyle/>
        <a:p>
          <a:endParaRPr lang="en-US"/>
        </a:p>
      </dgm:t>
    </dgm:pt>
    <dgm:pt modelId="{A2CF6899-3412-284D-8AD2-6801A564025C}" type="sibTrans" cxnId="{5E67EA47-BA34-6241-AC75-C952AF96C71B}">
      <dgm:prSet/>
      <dgm:spPr/>
      <dgm:t>
        <a:bodyPr/>
        <a:lstStyle/>
        <a:p>
          <a:endParaRPr lang="en-US"/>
        </a:p>
      </dgm:t>
    </dgm:pt>
    <dgm:pt modelId="{C8E27A5F-0A2D-284F-A148-2FE91D5FA304}">
      <dgm:prSet/>
      <dgm:spPr/>
      <dgm:t>
        <a:bodyPr/>
        <a:lstStyle/>
        <a:p>
          <a:pPr rtl="0"/>
          <a:r>
            <a:rPr lang="en-US" dirty="0"/>
            <a:t>Death is inevitable</a:t>
          </a:r>
        </a:p>
      </dgm:t>
    </dgm:pt>
    <dgm:pt modelId="{3ECE4C37-13A1-C74A-97AF-7365AC49AEE7}" type="parTrans" cxnId="{28C65652-B96F-9E47-9891-61590A8CFC9D}">
      <dgm:prSet/>
      <dgm:spPr/>
      <dgm:t>
        <a:bodyPr/>
        <a:lstStyle/>
        <a:p>
          <a:endParaRPr lang="en-US"/>
        </a:p>
      </dgm:t>
    </dgm:pt>
    <dgm:pt modelId="{7632ACAA-3678-CD4E-AF49-9A50075D33BC}" type="sibTrans" cxnId="{28C65652-B96F-9E47-9891-61590A8CFC9D}">
      <dgm:prSet/>
      <dgm:spPr/>
      <dgm:t>
        <a:bodyPr/>
        <a:lstStyle/>
        <a:p>
          <a:endParaRPr lang="en-US"/>
        </a:p>
      </dgm:t>
    </dgm:pt>
    <dgm:pt modelId="{659A6A4E-A67D-1E45-B32A-E1E924465B93}">
      <dgm:prSet/>
      <dgm:spPr/>
      <dgm:t>
        <a:bodyPr/>
        <a:lstStyle/>
        <a:p>
          <a:pPr rtl="0"/>
          <a:r>
            <a:rPr lang="en-US"/>
            <a:t>Natural disaster, conflict, forced migration</a:t>
          </a:r>
        </a:p>
      </dgm:t>
    </dgm:pt>
    <dgm:pt modelId="{99AFB29A-1B0A-F74C-9D30-B698427D05EE}" type="parTrans" cxnId="{E9D0FCE0-41F1-6140-9A43-C15D87F9B4C5}">
      <dgm:prSet/>
      <dgm:spPr/>
      <dgm:t>
        <a:bodyPr/>
        <a:lstStyle/>
        <a:p>
          <a:endParaRPr lang="en-US"/>
        </a:p>
      </dgm:t>
    </dgm:pt>
    <dgm:pt modelId="{233D18F6-AD8F-9D45-A92A-BE44AFD7B3DA}" type="sibTrans" cxnId="{E9D0FCE0-41F1-6140-9A43-C15D87F9B4C5}">
      <dgm:prSet/>
      <dgm:spPr/>
      <dgm:t>
        <a:bodyPr/>
        <a:lstStyle/>
        <a:p>
          <a:endParaRPr lang="en-US"/>
        </a:p>
      </dgm:t>
    </dgm:pt>
    <dgm:pt modelId="{4308A2E1-126C-1D4B-A139-626E3AA0EDD6}">
      <dgm:prSet/>
      <dgm:spPr/>
      <dgm:t>
        <a:bodyPr/>
        <a:lstStyle/>
        <a:p>
          <a:pPr rtl="0"/>
          <a:r>
            <a:rPr lang="en-US" dirty="0"/>
            <a:t>Some will die as a result of the event, others were dying before</a:t>
          </a:r>
        </a:p>
      </dgm:t>
    </dgm:pt>
    <dgm:pt modelId="{058BA92B-C6EF-914D-AA69-AB4DBEBFDEB9}" type="parTrans" cxnId="{35DAED49-4014-6548-9D30-DE557223728C}">
      <dgm:prSet/>
      <dgm:spPr/>
      <dgm:t>
        <a:bodyPr/>
        <a:lstStyle/>
        <a:p>
          <a:endParaRPr lang="en-US"/>
        </a:p>
      </dgm:t>
    </dgm:pt>
    <dgm:pt modelId="{168CA5CB-F313-FA48-851E-F748362756DC}" type="sibTrans" cxnId="{35DAED49-4014-6548-9D30-DE557223728C}">
      <dgm:prSet/>
      <dgm:spPr/>
      <dgm:t>
        <a:bodyPr/>
        <a:lstStyle/>
        <a:p>
          <a:endParaRPr lang="en-US"/>
        </a:p>
      </dgm:t>
    </dgm:pt>
    <dgm:pt modelId="{A5F58035-DBD7-D84D-95B6-B9D968F331F5}" type="pres">
      <dgm:prSet presAssocID="{69616462-1A83-7B43-808E-EDDACAAD5889}" presName="Name0" presStyleCnt="0">
        <dgm:presLayoutVars>
          <dgm:chPref val="1"/>
          <dgm:dir/>
          <dgm:animOne val="branch"/>
          <dgm:animLvl val="lvl"/>
          <dgm:resizeHandles/>
        </dgm:presLayoutVars>
      </dgm:prSet>
      <dgm:spPr/>
    </dgm:pt>
    <dgm:pt modelId="{8A1F35FF-7158-824D-958D-D710B64A407A}" type="pres">
      <dgm:prSet presAssocID="{5139DDF2-F22B-6645-8B19-156C4D8AC1B9}" presName="vertOne" presStyleCnt="0"/>
      <dgm:spPr/>
    </dgm:pt>
    <dgm:pt modelId="{7E06C14A-4FBC-1B44-9D06-74B08A2A7C1F}" type="pres">
      <dgm:prSet presAssocID="{5139DDF2-F22B-6645-8B19-156C4D8AC1B9}" presName="txOne" presStyleLbl="node0" presStyleIdx="0" presStyleCnt="1">
        <dgm:presLayoutVars>
          <dgm:chPref val="3"/>
        </dgm:presLayoutVars>
      </dgm:prSet>
      <dgm:spPr/>
    </dgm:pt>
    <dgm:pt modelId="{AAED186A-666D-3B4F-837D-5141B9691540}" type="pres">
      <dgm:prSet presAssocID="{5139DDF2-F22B-6645-8B19-156C4D8AC1B9}" presName="parTransOne" presStyleCnt="0"/>
      <dgm:spPr/>
    </dgm:pt>
    <dgm:pt modelId="{339C3BFF-06AE-924A-A852-E9C08CC6FE78}" type="pres">
      <dgm:prSet presAssocID="{5139DDF2-F22B-6645-8B19-156C4D8AC1B9}" presName="horzOne" presStyleCnt="0"/>
      <dgm:spPr/>
    </dgm:pt>
    <dgm:pt modelId="{04477BBF-29DD-A04B-BA18-FCB37E222B8C}" type="pres">
      <dgm:prSet presAssocID="{C8E27A5F-0A2D-284F-A148-2FE91D5FA304}" presName="vertTwo" presStyleCnt="0"/>
      <dgm:spPr/>
    </dgm:pt>
    <dgm:pt modelId="{78ACECEB-23BA-E945-B980-E6A43EA05369}" type="pres">
      <dgm:prSet presAssocID="{C8E27A5F-0A2D-284F-A148-2FE91D5FA304}" presName="txTwo" presStyleLbl="node2" presStyleIdx="0" presStyleCnt="3">
        <dgm:presLayoutVars>
          <dgm:chPref val="3"/>
        </dgm:presLayoutVars>
      </dgm:prSet>
      <dgm:spPr/>
    </dgm:pt>
    <dgm:pt modelId="{B7B8CA8F-2905-1E45-91B4-1E8514B0FCEB}" type="pres">
      <dgm:prSet presAssocID="{C8E27A5F-0A2D-284F-A148-2FE91D5FA304}" presName="horzTwo" presStyleCnt="0"/>
      <dgm:spPr/>
    </dgm:pt>
    <dgm:pt modelId="{C9E08024-023C-224F-812B-86343632CA7B}" type="pres">
      <dgm:prSet presAssocID="{7632ACAA-3678-CD4E-AF49-9A50075D33BC}" presName="sibSpaceTwo" presStyleCnt="0"/>
      <dgm:spPr/>
    </dgm:pt>
    <dgm:pt modelId="{3EE5E57D-C015-C149-B501-FBF89D1487A7}" type="pres">
      <dgm:prSet presAssocID="{659A6A4E-A67D-1E45-B32A-E1E924465B93}" presName="vertTwo" presStyleCnt="0"/>
      <dgm:spPr/>
    </dgm:pt>
    <dgm:pt modelId="{4FE163FC-428F-2F47-AB16-888C5B9AF462}" type="pres">
      <dgm:prSet presAssocID="{659A6A4E-A67D-1E45-B32A-E1E924465B93}" presName="txTwo" presStyleLbl="node2" presStyleIdx="1" presStyleCnt="3">
        <dgm:presLayoutVars>
          <dgm:chPref val="3"/>
        </dgm:presLayoutVars>
      </dgm:prSet>
      <dgm:spPr/>
    </dgm:pt>
    <dgm:pt modelId="{E281E587-FA5F-624C-85E2-3AF73A675B4F}" type="pres">
      <dgm:prSet presAssocID="{659A6A4E-A67D-1E45-B32A-E1E924465B93}" presName="horzTwo" presStyleCnt="0"/>
      <dgm:spPr/>
    </dgm:pt>
    <dgm:pt modelId="{C003475D-7542-2D49-AA48-EDDA3F0665F9}" type="pres">
      <dgm:prSet presAssocID="{233D18F6-AD8F-9D45-A92A-BE44AFD7B3DA}" presName="sibSpaceTwo" presStyleCnt="0"/>
      <dgm:spPr/>
    </dgm:pt>
    <dgm:pt modelId="{B2BE2D43-B807-3047-91B4-35A73D5F11BD}" type="pres">
      <dgm:prSet presAssocID="{4308A2E1-126C-1D4B-A139-626E3AA0EDD6}" presName="vertTwo" presStyleCnt="0"/>
      <dgm:spPr/>
    </dgm:pt>
    <dgm:pt modelId="{1F9956B8-DFE5-B34E-A9BB-ACBF861F1E34}" type="pres">
      <dgm:prSet presAssocID="{4308A2E1-126C-1D4B-A139-626E3AA0EDD6}" presName="txTwo" presStyleLbl="node2" presStyleIdx="2" presStyleCnt="3">
        <dgm:presLayoutVars>
          <dgm:chPref val="3"/>
        </dgm:presLayoutVars>
      </dgm:prSet>
      <dgm:spPr/>
    </dgm:pt>
    <dgm:pt modelId="{2266C4D8-7D2C-7346-9DF7-C062B35D9CD2}" type="pres">
      <dgm:prSet presAssocID="{4308A2E1-126C-1D4B-A139-626E3AA0EDD6}" presName="horzTwo" presStyleCnt="0"/>
      <dgm:spPr/>
    </dgm:pt>
  </dgm:ptLst>
  <dgm:cxnLst>
    <dgm:cxn modelId="{FC9CB021-0FCF-B742-92D2-7A8D404C3814}" type="presOf" srcId="{C8E27A5F-0A2D-284F-A148-2FE91D5FA304}" destId="{78ACECEB-23BA-E945-B980-E6A43EA05369}" srcOrd="0" destOrd="0" presId="urn:microsoft.com/office/officeart/2005/8/layout/hierarchy4"/>
    <dgm:cxn modelId="{863DEF23-305F-BD42-BA76-553543D8A6D9}" type="presOf" srcId="{5139DDF2-F22B-6645-8B19-156C4D8AC1B9}" destId="{7E06C14A-4FBC-1B44-9D06-74B08A2A7C1F}" srcOrd="0" destOrd="0" presId="urn:microsoft.com/office/officeart/2005/8/layout/hierarchy4"/>
    <dgm:cxn modelId="{5E67EA47-BA34-6241-AC75-C952AF96C71B}" srcId="{69616462-1A83-7B43-808E-EDDACAAD5889}" destId="{5139DDF2-F22B-6645-8B19-156C4D8AC1B9}" srcOrd="0" destOrd="0" parTransId="{0B1AFE81-F15B-024D-863C-64B20954D5DC}" sibTransId="{A2CF6899-3412-284D-8AD2-6801A564025C}"/>
    <dgm:cxn modelId="{35DAED49-4014-6548-9D30-DE557223728C}" srcId="{5139DDF2-F22B-6645-8B19-156C4D8AC1B9}" destId="{4308A2E1-126C-1D4B-A139-626E3AA0EDD6}" srcOrd="2" destOrd="0" parTransId="{058BA92B-C6EF-914D-AA69-AB4DBEBFDEB9}" sibTransId="{168CA5CB-F313-FA48-851E-F748362756DC}"/>
    <dgm:cxn modelId="{28C65652-B96F-9E47-9891-61590A8CFC9D}" srcId="{5139DDF2-F22B-6645-8B19-156C4D8AC1B9}" destId="{C8E27A5F-0A2D-284F-A148-2FE91D5FA304}" srcOrd="0" destOrd="0" parTransId="{3ECE4C37-13A1-C74A-97AF-7365AC49AEE7}" sibTransId="{7632ACAA-3678-CD4E-AF49-9A50075D33BC}"/>
    <dgm:cxn modelId="{4DD9AD71-339B-0A40-B533-05FA0D417202}" type="presOf" srcId="{4308A2E1-126C-1D4B-A139-626E3AA0EDD6}" destId="{1F9956B8-DFE5-B34E-A9BB-ACBF861F1E34}" srcOrd="0" destOrd="0" presId="urn:microsoft.com/office/officeart/2005/8/layout/hierarchy4"/>
    <dgm:cxn modelId="{E9D0FCE0-41F1-6140-9A43-C15D87F9B4C5}" srcId="{5139DDF2-F22B-6645-8B19-156C4D8AC1B9}" destId="{659A6A4E-A67D-1E45-B32A-E1E924465B93}" srcOrd="1" destOrd="0" parTransId="{99AFB29A-1B0A-F74C-9D30-B698427D05EE}" sibTransId="{233D18F6-AD8F-9D45-A92A-BE44AFD7B3DA}"/>
    <dgm:cxn modelId="{5C9973EE-C3BF-A74D-BE91-8193A2BB3549}" type="presOf" srcId="{69616462-1A83-7B43-808E-EDDACAAD5889}" destId="{A5F58035-DBD7-D84D-95B6-B9D968F331F5}" srcOrd="0" destOrd="0" presId="urn:microsoft.com/office/officeart/2005/8/layout/hierarchy4"/>
    <dgm:cxn modelId="{0E3181F0-5D13-5043-AB90-AC641E7F2A26}" type="presOf" srcId="{659A6A4E-A67D-1E45-B32A-E1E924465B93}" destId="{4FE163FC-428F-2F47-AB16-888C5B9AF462}" srcOrd="0" destOrd="0" presId="urn:microsoft.com/office/officeart/2005/8/layout/hierarchy4"/>
    <dgm:cxn modelId="{EC380BA7-0CAD-8840-AB22-580BDF75DF70}" type="presParOf" srcId="{A5F58035-DBD7-D84D-95B6-B9D968F331F5}" destId="{8A1F35FF-7158-824D-958D-D710B64A407A}" srcOrd="0" destOrd="0" presId="urn:microsoft.com/office/officeart/2005/8/layout/hierarchy4"/>
    <dgm:cxn modelId="{98F40553-E578-B040-AA73-058FBB620404}" type="presParOf" srcId="{8A1F35FF-7158-824D-958D-D710B64A407A}" destId="{7E06C14A-4FBC-1B44-9D06-74B08A2A7C1F}" srcOrd="0" destOrd="0" presId="urn:microsoft.com/office/officeart/2005/8/layout/hierarchy4"/>
    <dgm:cxn modelId="{34EAF840-70CA-C747-B72D-D11ADF880399}" type="presParOf" srcId="{8A1F35FF-7158-824D-958D-D710B64A407A}" destId="{AAED186A-666D-3B4F-837D-5141B9691540}" srcOrd="1" destOrd="0" presId="urn:microsoft.com/office/officeart/2005/8/layout/hierarchy4"/>
    <dgm:cxn modelId="{754BA0D5-D4AC-8F41-A573-7151CD4F5D47}" type="presParOf" srcId="{8A1F35FF-7158-824D-958D-D710B64A407A}" destId="{339C3BFF-06AE-924A-A852-E9C08CC6FE78}" srcOrd="2" destOrd="0" presId="urn:microsoft.com/office/officeart/2005/8/layout/hierarchy4"/>
    <dgm:cxn modelId="{CC4A6472-9A0E-C641-A402-64FD1811327E}" type="presParOf" srcId="{339C3BFF-06AE-924A-A852-E9C08CC6FE78}" destId="{04477BBF-29DD-A04B-BA18-FCB37E222B8C}" srcOrd="0" destOrd="0" presId="urn:microsoft.com/office/officeart/2005/8/layout/hierarchy4"/>
    <dgm:cxn modelId="{4A318AD6-F4C9-3840-A9AF-EAC891943893}" type="presParOf" srcId="{04477BBF-29DD-A04B-BA18-FCB37E222B8C}" destId="{78ACECEB-23BA-E945-B980-E6A43EA05369}" srcOrd="0" destOrd="0" presId="urn:microsoft.com/office/officeart/2005/8/layout/hierarchy4"/>
    <dgm:cxn modelId="{5237BF9F-D9C6-5C48-B653-45D3844B6FE3}" type="presParOf" srcId="{04477BBF-29DD-A04B-BA18-FCB37E222B8C}" destId="{B7B8CA8F-2905-1E45-91B4-1E8514B0FCEB}" srcOrd="1" destOrd="0" presId="urn:microsoft.com/office/officeart/2005/8/layout/hierarchy4"/>
    <dgm:cxn modelId="{1B13317E-4812-B046-9C08-D0EACCEA159E}" type="presParOf" srcId="{339C3BFF-06AE-924A-A852-E9C08CC6FE78}" destId="{C9E08024-023C-224F-812B-86343632CA7B}" srcOrd="1" destOrd="0" presId="urn:microsoft.com/office/officeart/2005/8/layout/hierarchy4"/>
    <dgm:cxn modelId="{9858B6D2-D254-BD4B-BBC4-C695AD9B9A92}" type="presParOf" srcId="{339C3BFF-06AE-924A-A852-E9C08CC6FE78}" destId="{3EE5E57D-C015-C149-B501-FBF89D1487A7}" srcOrd="2" destOrd="0" presId="urn:microsoft.com/office/officeart/2005/8/layout/hierarchy4"/>
    <dgm:cxn modelId="{66936982-743C-C24F-9419-E46F680A2762}" type="presParOf" srcId="{3EE5E57D-C015-C149-B501-FBF89D1487A7}" destId="{4FE163FC-428F-2F47-AB16-888C5B9AF462}" srcOrd="0" destOrd="0" presId="urn:microsoft.com/office/officeart/2005/8/layout/hierarchy4"/>
    <dgm:cxn modelId="{29C71333-CF98-CC47-89DF-DB1828EE60E0}" type="presParOf" srcId="{3EE5E57D-C015-C149-B501-FBF89D1487A7}" destId="{E281E587-FA5F-624C-85E2-3AF73A675B4F}" srcOrd="1" destOrd="0" presId="urn:microsoft.com/office/officeart/2005/8/layout/hierarchy4"/>
    <dgm:cxn modelId="{1D3FA3CD-6D64-0042-A57F-52A2E9D62837}" type="presParOf" srcId="{339C3BFF-06AE-924A-A852-E9C08CC6FE78}" destId="{C003475D-7542-2D49-AA48-EDDA3F0665F9}" srcOrd="3" destOrd="0" presId="urn:microsoft.com/office/officeart/2005/8/layout/hierarchy4"/>
    <dgm:cxn modelId="{4F236774-2765-0841-92D4-CCFF92217D46}" type="presParOf" srcId="{339C3BFF-06AE-924A-A852-E9C08CC6FE78}" destId="{B2BE2D43-B807-3047-91B4-35A73D5F11BD}" srcOrd="4" destOrd="0" presId="urn:microsoft.com/office/officeart/2005/8/layout/hierarchy4"/>
    <dgm:cxn modelId="{7FBEE36E-E88A-3E45-B1C7-5EE148793404}" type="presParOf" srcId="{B2BE2D43-B807-3047-91B4-35A73D5F11BD}" destId="{1F9956B8-DFE5-B34E-A9BB-ACBF861F1E34}" srcOrd="0" destOrd="0" presId="urn:microsoft.com/office/officeart/2005/8/layout/hierarchy4"/>
    <dgm:cxn modelId="{95F843A0-DE9A-C44D-BF95-0F7415CAD6FF}" type="presParOf" srcId="{B2BE2D43-B807-3047-91B4-35A73D5F11BD}" destId="{2266C4D8-7D2C-7346-9DF7-C062B35D9CD2}" srcOrd="1" destOrd="0" presId="urn:microsoft.com/office/officeart/2005/8/layout/hierarchy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4A7E1C9-A80F-3844-B303-2F2DBBC3C073}" type="doc">
      <dgm:prSet loTypeId="urn:microsoft.com/office/officeart/2009/3/layout/StepUpProcess" loCatId="process" qsTypeId="urn:microsoft.com/office/officeart/2005/8/quickstyle/simple4" qsCatId="simple" csTypeId="urn:microsoft.com/office/officeart/2005/8/colors/accent1_2" csCatId="accent1" phldr="1"/>
      <dgm:spPr/>
      <dgm:t>
        <a:bodyPr/>
        <a:lstStyle/>
        <a:p>
          <a:endParaRPr lang="en-US"/>
        </a:p>
      </dgm:t>
    </dgm:pt>
    <dgm:pt modelId="{4E8403EB-2645-E54B-A35F-6EF3A98CD3FB}">
      <dgm:prSet/>
      <dgm:spPr/>
      <dgm:t>
        <a:bodyPr/>
        <a:lstStyle/>
        <a:p>
          <a:pPr rtl="0"/>
          <a:r>
            <a:rPr lang="en-US" dirty="0"/>
            <a:t>Response framework is </a:t>
          </a:r>
          <a:r>
            <a:rPr lang="en-US" i="1" dirty="0"/>
            <a:t>rescue </a:t>
          </a:r>
          <a:r>
            <a:rPr lang="en-US" i="0" dirty="0"/>
            <a:t>oriented</a:t>
          </a:r>
          <a:r>
            <a:rPr lang="en-US" i="1" dirty="0"/>
            <a:t>,</a:t>
          </a:r>
          <a:r>
            <a:rPr lang="en-US" dirty="0"/>
            <a:t> save as many lives as possible</a:t>
          </a:r>
        </a:p>
      </dgm:t>
    </dgm:pt>
    <dgm:pt modelId="{1B173903-04A4-C343-A75A-EE2968F5B5C7}" type="parTrans" cxnId="{79899B01-F138-FE4F-9B8C-A8C2EDA64DE5}">
      <dgm:prSet/>
      <dgm:spPr/>
      <dgm:t>
        <a:bodyPr/>
        <a:lstStyle/>
        <a:p>
          <a:endParaRPr lang="en-US"/>
        </a:p>
      </dgm:t>
    </dgm:pt>
    <dgm:pt modelId="{921D37D7-FC57-184B-9173-2576F298D785}" type="sibTrans" cxnId="{79899B01-F138-FE4F-9B8C-A8C2EDA64DE5}">
      <dgm:prSet/>
      <dgm:spPr/>
      <dgm:t>
        <a:bodyPr/>
        <a:lstStyle/>
        <a:p>
          <a:endParaRPr lang="en-US"/>
        </a:p>
      </dgm:t>
    </dgm:pt>
    <dgm:pt modelId="{C061275B-2A0E-1A49-B765-28690BD35F1C}">
      <dgm:prSet/>
      <dgm:spPr/>
      <dgm:t>
        <a:bodyPr/>
        <a:lstStyle/>
        <a:p>
          <a:pPr rtl="0"/>
          <a:r>
            <a:rPr lang="en-US" dirty="0"/>
            <a:t>Moral, epistemic, pressure from donors and funders to record high numbers of lives saved as measures of accountability</a:t>
          </a:r>
        </a:p>
      </dgm:t>
    </dgm:pt>
    <dgm:pt modelId="{0BE39384-0530-4347-AEAF-24B0E530FEAD}" type="parTrans" cxnId="{B11CB657-F4E2-2241-8AA7-5C2D76C9C135}">
      <dgm:prSet/>
      <dgm:spPr/>
      <dgm:t>
        <a:bodyPr/>
        <a:lstStyle/>
        <a:p>
          <a:endParaRPr lang="en-US"/>
        </a:p>
      </dgm:t>
    </dgm:pt>
    <dgm:pt modelId="{3D6516DF-8466-F549-99B0-D6728F540AED}" type="sibTrans" cxnId="{B11CB657-F4E2-2241-8AA7-5C2D76C9C135}">
      <dgm:prSet/>
      <dgm:spPr/>
      <dgm:t>
        <a:bodyPr/>
        <a:lstStyle/>
        <a:p>
          <a:endParaRPr lang="en-US"/>
        </a:p>
      </dgm:t>
    </dgm:pt>
    <dgm:pt modelId="{9481AF00-C2E7-4B4D-B8CE-23CFC36CCB9E}" type="pres">
      <dgm:prSet presAssocID="{B4A7E1C9-A80F-3844-B303-2F2DBBC3C073}" presName="rootnode" presStyleCnt="0">
        <dgm:presLayoutVars>
          <dgm:chMax/>
          <dgm:chPref/>
          <dgm:dir/>
          <dgm:animLvl val="lvl"/>
        </dgm:presLayoutVars>
      </dgm:prSet>
      <dgm:spPr/>
    </dgm:pt>
    <dgm:pt modelId="{FD99FE6D-04C2-8B4B-AAD9-91514EE4D8DF}" type="pres">
      <dgm:prSet presAssocID="{4E8403EB-2645-E54B-A35F-6EF3A98CD3FB}" presName="composite" presStyleCnt="0"/>
      <dgm:spPr/>
    </dgm:pt>
    <dgm:pt modelId="{8712BF66-1596-5E48-A351-BF40B67F550B}" type="pres">
      <dgm:prSet presAssocID="{4E8403EB-2645-E54B-A35F-6EF3A98CD3FB}" presName="LShape" presStyleLbl="alignNode1" presStyleIdx="0" presStyleCnt="3"/>
      <dgm:spPr/>
    </dgm:pt>
    <dgm:pt modelId="{86809D85-0B46-FE43-9030-AFA61651AA4D}" type="pres">
      <dgm:prSet presAssocID="{4E8403EB-2645-E54B-A35F-6EF3A98CD3FB}" presName="ParentText" presStyleLbl="revTx" presStyleIdx="0" presStyleCnt="2">
        <dgm:presLayoutVars>
          <dgm:chMax val="0"/>
          <dgm:chPref val="0"/>
          <dgm:bulletEnabled val="1"/>
        </dgm:presLayoutVars>
      </dgm:prSet>
      <dgm:spPr/>
    </dgm:pt>
    <dgm:pt modelId="{DF4A2ED3-C6E0-BD43-9E9D-14A8E004A0A9}" type="pres">
      <dgm:prSet presAssocID="{4E8403EB-2645-E54B-A35F-6EF3A98CD3FB}" presName="Triangle" presStyleLbl="alignNode1" presStyleIdx="1" presStyleCnt="3"/>
      <dgm:spPr/>
    </dgm:pt>
    <dgm:pt modelId="{99D44F6A-C044-2C40-B222-785E5D74E1AA}" type="pres">
      <dgm:prSet presAssocID="{921D37D7-FC57-184B-9173-2576F298D785}" presName="sibTrans" presStyleCnt="0"/>
      <dgm:spPr/>
    </dgm:pt>
    <dgm:pt modelId="{E85525C2-516F-554B-9D70-0B203150EEC1}" type="pres">
      <dgm:prSet presAssocID="{921D37D7-FC57-184B-9173-2576F298D785}" presName="space" presStyleCnt="0"/>
      <dgm:spPr/>
    </dgm:pt>
    <dgm:pt modelId="{81B2ED39-3618-E349-A127-F39A361EECB5}" type="pres">
      <dgm:prSet presAssocID="{C061275B-2A0E-1A49-B765-28690BD35F1C}" presName="composite" presStyleCnt="0"/>
      <dgm:spPr/>
    </dgm:pt>
    <dgm:pt modelId="{AE81726C-E566-0B4B-B266-F60518714943}" type="pres">
      <dgm:prSet presAssocID="{C061275B-2A0E-1A49-B765-28690BD35F1C}" presName="LShape" presStyleLbl="alignNode1" presStyleIdx="2" presStyleCnt="3"/>
      <dgm:spPr/>
    </dgm:pt>
    <dgm:pt modelId="{35EA9314-F194-8F45-AB82-92C5FF83AE63}" type="pres">
      <dgm:prSet presAssocID="{C061275B-2A0E-1A49-B765-28690BD35F1C}" presName="ParentText" presStyleLbl="revTx" presStyleIdx="1" presStyleCnt="2">
        <dgm:presLayoutVars>
          <dgm:chMax val="0"/>
          <dgm:chPref val="0"/>
          <dgm:bulletEnabled val="1"/>
        </dgm:presLayoutVars>
      </dgm:prSet>
      <dgm:spPr/>
    </dgm:pt>
  </dgm:ptLst>
  <dgm:cxnLst>
    <dgm:cxn modelId="{79899B01-F138-FE4F-9B8C-A8C2EDA64DE5}" srcId="{B4A7E1C9-A80F-3844-B303-2F2DBBC3C073}" destId="{4E8403EB-2645-E54B-A35F-6EF3A98CD3FB}" srcOrd="0" destOrd="0" parTransId="{1B173903-04A4-C343-A75A-EE2968F5B5C7}" sibTransId="{921D37D7-FC57-184B-9173-2576F298D785}"/>
    <dgm:cxn modelId="{89193826-925D-8749-981E-2AF7D3E3776E}" type="presOf" srcId="{B4A7E1C9-A80F-3844-B303-2F2DBBC3C073}" destId="{9481AF00-C2E7-4B4D-B8CE-23CFC36CCB9E}" srcOrd="0" destOrd="0" presId="urn:microsoft.com/office/officeart/2009/3/layout/StepUpProcess"/>
    <dgm:cxn modelId="{B11CB657-F4E2-2241-8AA7-5C2D76C9C135}" srcId="{B4A7E1C9-A80F-3844-B303-2F2DBBC3C073}" destId="{C061275B-2A0E-1A49-B765-28690BD35F1C}" srcOrd="1" destOrd="0" parTransId="{0BE39384-0530-4347-AEAF-24B0E530FEAD}" sibTransId="{3D6516DF-8466-F549-99B0-D6728F540AED}"/>
    <dgm:cxn modelId="{54B05C5C-C049-394E-838C-832E60121482}" type="presOf" srcId="{C061275B-2A0E-1A49-B765-28690BD35F1C}" destId="{35EA9314-F194-8F45-AB82-92C5FF83AE63}" srcOrd="0" destOrd="0" presId="urn:microsoft.com/office/officeart/2009/3/layout/StepUpProcess"/>
    <dgm:cxn modelId="{F6ADE4A8-6FEF-BE47-A3ED-806BBB1C7DBA}" type="presOf" srcId="{4E8403EB-2645-E54B-A35F-6EF3A98CD3FB}" destId="{86809D85-0B46-FE43-9030-AFA61651AA4D}" srcOrd="0" destOrd="0" presId="urn:microsoft.com/office/officeart/2009/3/layout/StepUpProcess"/>
    <dgm:cxn modelId="{A3E3C04D-1D8B-3B49-99D4-5DE19CE94F5E}" type="presParOf" srcId="{9481AF00-C2E7-4B4D-B8CE-23CFC36CCB9E}" destId="{FD99FE6D-04C2-8B4B-AAD9-91514EE4D8DF}" srcOrd="0" destOrd="0" presId="urn:microsoft.com/office/officeart/2009/3/layout/StepUpProcess"/>
    <dgm:cxn modelId="{6C27979B-B9E8-8E48-B3AE-21392531DC9E}" type="presParOf" srcId="{FD99FE6D-04C2-8B4B-AAD9-91514EE4D8DF}" destId="{8712BF66-1596-5E48-A351-BF40B67F550B}" srcOrd="0" destOrd="0" presId="urn:microsoft.com/office/officeart/2009/3/layout/StepUpProcess"/>
    <dgm:cxn modelId="{B659F7B8-E4DA-1647-B5E3-2A2D4DE0C604}" type="presParOf" srcId="{FD99FE6D-04C2-8B4B-AAD9-91514EE4D8DF}" destId="{86809D85-0B46-FE43-9030-AFA61651AA4D}" srcOrd="1" destOrd="0" presId="urn:microsoft.com/office/officeart/2009/3/layout/StepUpProcess"/>
    <dgm:cxn modelId="{CF522E84-CABB-FF4F-A127-65ED05A12807}" type="presParOf" srcId="{FD99FE6D-04C2-8B4B-AAD9-91514EE4D8DF}" destId="{DF4A2ED3-C6E0-BD43-9E9D-14A8E004A0A9}" srcOrd="2" destOrd="0" presId="urn:microsoft.com/office/officeart/2009/3/layout/StepUpProcess"/>
    <dgm:cxn modelId="{9673D265-B129-6C42-AC86-CE0B11B77174}" type="presParOf" srcId="{9481AF00-C2E7-4B4D-B8CE-23CFC36CCB9E}" destId="{99D44F6A-C044-2C40-B222-785E5D74E1AA}" srcOrd="1" destOrd="0" presId="urn:microsoft.com/office/officeart/2009/3/layout/StepUpProcess"/>
    <dgm:cxn modelId="{2FDA4FCC-1519-2741-9DFE-2D5432C45E3A}" type="presParOf" srcId="{99D44F6A-C044-2C40-B222-785E5D74E1AA}" destId="{E85525C2-516F-554B-9D70-0B203150EEC1}" srcOrd="0" destOrd="0" presId="urn:microsoft.com/office/officeart/2009/3/layout/StepUpProcess"/>
    <dgm:cxn modelId="{36C762E2-34AC-F544-ADFB-880EA9E6CAC8}" type="presParOf" srcId="{9481AF00-C2E7-4B4D-B8CE-23CFC36CCB9E}" destId="{81B2ED39-3618-E349-A127-F39A361EECB5}" srcOrd="2" destOrd="0" presId="urn:microsoft.com/office/officeart/2009/3/layout/StepUpProcess"/>
    <dgm:cxn modelId="{EB067D3D-70F5-E341-B752-98C124650DA5}" type="presParOf" srcId="{81B2ED39-3618-E349-A127-F39A361EECB5}" destId="{AE81726C-E566-0B4B-B266-F60518714943}" srcOrd="0" destOrd="0" presId="urn:microsoft.com/office/officeart/2009/3/layout/StepUpProcess"/>
    <dgm:cxn modelId="{0D3EFAF4-A0DE-AB45-BBDE-59AE9A97D1FA}" type="presParOf" srcId="{81B2ED39-3618-E349-A127-F39A361EECB5}" destId="{35EA9314-F194-8F45-AB82-92C5FF83AE63}" srcOrd="1" destOrd="0" presId="urn:microsoft.com/office/officeart/2009/3/layout/StepUpProcess"/>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750F930-4E89-024A-8B4E-E040AC43EA97}" type="doc">
      <dgm:prSet loTypeId="urn:microsoft.com/office/officeart/2005/8/layout/venn2" loCatId="" qsTypeId="urn:microsoft.com/office/officeart/2005/8/quickstyle/simple1" qsCatId="simple" csTypeId="urn:microsoft.com/office/officeart/2005/8/colors/accent1_2" csCatId="accent1" phldr="1"/>
      <dgm:spPr/>
      <dgm:t>
        <a:bodyPr/>
        <a:lstStyle/>
        <a:p>
          <a:endParaRPr lang="en-US"/>
        </a:p>
      </dgm:t>
    </dgm:pt>
    <dgm:pt modelId="{D1106A9C-0F7F-A64D-9690-57B006CFEDD7}">
      <dgm:prSet phldrT="[Text]"/>
      <dgm:spPr>
        <a:solidFill>
          <a:schemeClr val="accent1">
            <a:lumMod val="75000"/>
          </a:schemeClr>
        </a:solidFill>
      </dgm:spPr>
      <dgm:t>
        <a:bodyPr/>
        <a:lstStyle/>
        <a:p>
          <a:r>
            <a:rPr lang="en-US" dirty="0"/>
            <a:t>MACRO</a:t>
          </a:r>
        </a:p>
      </dgm:t>
    </dgm:pt>
    <dgm:pt modelId="{9E3F84CF-6A2D-534E-9CF9-4636308958F0}" type="parTrans" cxnId="{944C9F8A-5CA2-A944-9823-D49ADFB7AE8B}">
      <dgm:prSet/>
      <dgm:spPr/>
      <dgm:t>
        <a:bodyPr/>
        <a:lstStyle/>
        <a:p>
          <a:endParaRPr lang="en-US"/>
        </a:p>
      </dgm:t>
    </dgm:pt>
    <dgm:pt modelId="{40638503-80A6-234A-9A82-3BC1BC7B5749}" type="sibTrans" cxnId="{944C9F8A-5CA2-A944-9823-D49ADFB7AE8B}">
      <dgm:prSet/>
      <dgm:spPr/>
      <dgm:t>
        <a:bodyPr/>
        <a:lstStyle/>
        <a:p>
          <a:endParaRPr lang="en-US"/>
        </a:p>
      </dgm:t>
    </dgm:pt>
    <dgm:pt modelId="{321B6A8E-2312-5C44-8028-CABC805D14CB}">
      <dgm:prSet phldrT="[Text]"/>
      <dgm:spPr>
        <a:solidFill>
          <a:schemeClr val="accent1">
            <a:lumMod val="60000"/>
            <a:lumOff val="40000"/>
          </a:schemeClr>
        </a:solidFill>
      </dgm:spPr>
      <dgm:t>
        <a:bodyPr/>
        <a:lstStyle/>
        <a:p>
          <a:r>
            <a:rPr lang="en-US" dirty="0"/>
            <a:t>MESO</a:t>
          </a:r>
        </a:p>
      </dgm:t>
    </dgm:pt>
    <dgm:pt modelId="{5DA99150-8A53-1548-BBDF-EF39E710AA18}" type="parTrans" cxnId="{8E073477-1DE8-BB4F-A510-6E9ED978F4B1}">
      <dgm:prSet/>
      <dgm:spPr/>
      <dgm:t>
        <a:bodyPr/>
        <a:lstStyle/>
        <a:p>
          <a:endParaRPr lang="en-US"/>
        </a:p>
      </dgm:t>
    </dgm:pt>
    <dgm:pt modelId="{B57F38D0-AA62-A74C-9D66-171AF1D359CD}" type="sibTrans" cxnId="{8E073477-1DE8-BB4F-A510-6E9ED978F4B1}">
      <dgm:prSet/>
      <dgm:spPr/>
      <dgm:t>
        <a:bodyPr/>
        <a:lstStyle/>
        <a:p>
          <a:endParaRPr lang="en-US"/>
        </a:p>
      </dgm:t>
    </dgm:pt>
    <dgm:pt modelId="{74BF16B9-5255-D147-9F29-8FCC86B1566E}">
      <dgm:prSet phldrT="[Text]"/>
      <dgm:spPr>
        <a:solidFill>
          <a:schemeClr val="accent1">
            <a:lumMod val="40000"/>
            <a:lumOff val="60000"/>
          </a:schemeClr>
        </a:solidFill>
      </dgm:spPr>
      <dgm:t>
        <a:bodyPr/>
        <a:lstStyle/>
        <a:p>
          <a:r>
            <a:rPr lang="en-US" dirty="0"/>
            <a:t>MICRO</a:t>
          </a:r>
        </a:p>
      </dgm:t>
    </dgm:pt>
    <dgm:pt modelId="{B0BBD038-F5DB-5444-A344-8EF19B5D646E}" type="parTrans" cxnId="{086ED526-CEA0-E04D-AC0D-54D3CF64D445}">
      <dgm:prSet/>
      <dgm:spPr/>
      <dgm:t>
        <a:bodyPr/>
        <a:lstStyle/>
        <a:p>
          <a:endParaRPr lang="en-US"/>
        </a:p>
      </dgm:t>
    </dgm:pt>
    <dgm:pt modelId="{E498F1BB-F5F8-334D-A245-7FE42C1D272E}" type="sibTrans" cxnId="{086ED526-CEA0-E04D-AC0D-54D3CF64D445}">
      <dgm:prSet/>
      <dgm:spPr/>
      <dgm:t>
        <a:bodyPr/>
        <a:lstStyle/>
        <a:p>
          <a:endParaRPr lang="en-US"/>
        </a:p>
      </dgm:t>
    </dgm:pt>
    <dgm:pt modelId="{BF42F2D5-8D37-BC49-B133-5811AD3EAA71}" type="pres">
      <dgm:prSet presAssocID="{B750F930-4E89-024A-8B4E-E040AC43EA97}" presName="Name0" presStyleCnt="0">
        <dgm:presLayoutVars>
          <dgm:chMax val="7"/>
          <dgm:resizeHandles val="exact"/>
        </dgm:presLayoutVars>
      </dgm:prSet>
      <dgm:spPr/>
    </dgm:pt>
    <dgm:pt modelId="{632443EF-2A9D-634C-86B9-19220F3E84E7}" type="pres">
      <dgm:prSet presAssocID="{B750F930-4E89-024A-8B4E-E040AC43EA97}" presName="comp1" presStyleCnt="0"/>
      <dgm:spPr/>
    </dgm:pt>
    <dgm:pt modelId="{5EE101E0-22D0-064C-BDA0-AAD4AE5A3771}" type="pres">
      <dgm:prSet presAssocID="{B750F930-4E89-024A-8B4E-E040AC43EA97}" presName="circle1" presStyleLbl="node1" presStyleIdx="0" presStyleCnt="3"/>
      <dgm:spPr/>
    </dgm:pt>
    <dgm:pt modelId="{33588433-07F7-8C45-9D28-46CCD43DD59E}" type="pres">
      <dgm:prSet presAssocID="{B750F930-4E89-024A-8B4E-E040AC43EA97}" presName="c1text" presStyleLbl="node1" presStyleIdx="0" presStyleCnt="3">
        <dgm:presLayoutVars>
          <dgm:bulletEnabled val="1"/>
        </dgm:presLayoutVars>
      </dgm:prSet>
      <dgm:spPr/>
    </dgm:pt>
    <dgm:pt modelId="{A313AE0D-27CF-5240-B23C-2E5C4F889EB5}" type="pres">
      <dgm:prSet presAssocID="{B750F930-4E89-024A-8B4E-E040AC43EA97}" presName="comp2" presStyleCnt="0"/>
      <dgm:spPr/>
    </dgm:pt>
    <dgm:pt modelId="{22FBB315-1522-7440-9524-BAD6E7D60F89}" type="pres">
      <dgm:prSet presAssocID="{B750F930-4E89-024A-8B4E-E040AC43EA97}" presName="circle2" presStyleLbl="node1" presStyleIdx="1" presStyleCnt="3"/>
      <dgm:spPr/>
    </dgm:pt>
    <dgm:pt modelId="{E01F6781-19B4-8A4A-B774-3C271BDD5ED7}" type="pres">
      <dgm:prSet presAssocID="{B750F930-4E89-024A-8B4E-E040AC43EA97}" presName="c2text" presStyleLbl="node1" presStyleIdx="1" presStyleCnt="3">
        <dgm:presLayoutVars>
          <dgm:bulletEnabled val="1"/>
        </dgm:presLayoutVars>
      </dgm:prSet>
      <dgm:spPr/>
    </dgm:pt>
    <dgm:pt modelId="{5985F1D6-AD64-AB4A-A122-45E713736CE5}" type="pres">
      <dgm:prSet presAssocID="{B750F930-4E89-024A-8B4E-E040AC43EA97}" presName="comp3" presStyleCnt="0"/>
      <dgm:spPr/>
    </dgm:pt>
    <dgm:pt modelId="{C03F9241-CC58-CD4A-AEB6-ACB3D01169A0}" type="pres">
      <dgm:prSet presAssocID="{B750F930-4E89-024A-8B4E-E040AC43EA97}" presName="circle3" presStyleLbl="node1" presStyleIdx="2" presStyleCnt="3"/>
      <dgm:spPr/>
    </dgm:pt>
    <dgm:pt modelId="{908323F6-31ED-2242-B738-9C60FF2A1C60}" type="pres">
      <dgm:prSet presAssocID="{B750F930-4E89-024A-8B4E-E040AC43EA97}" presName="c3text" presStyleLbl="node1" presStyleIdx="2" presStyleCnt="3">
        <dgm:presLayoutVars>
          <dgm:bulletEnabled val="1"/>
        </dgm:presLayoutVars>
      </dgm:prSet>
      <dgm:spPr/>
    </dgm:pt>
  </dgm:ptLst>
  <dgm:cxnLst>
    <dgm:cxn modelId="{5409A41B-C512-4945-838F-072B44480422}" type="presOf" srcId="{74BF16B9-5255-D147-9F29-8FCC86B1566E}" destId="{C03F9241-CC58-CD4A-AEB6-ACB3D01169A0}" srcOrd="0" destOrd="0" presId="urn:microsoft.com/office/officeart/2005/8/layout/venn2"/>
    <dgm:cxn modelId="{AF04741C-CC49-0C44-951A-762568C45D1B}" type="presOf" srcId="{B750F930-4E89-024A-8B4E-E040AC43EA97}" destId="{BF42F2D5-8D37-BC49-B133-5811AD3EAA71}" srcOrd="0" destOrd="0" presId="urn:microsoft.com/office/officeart/2005/8/layout/venn2"/>
    <dgm:cxn modelId="{086ED526-CEA0-E04D-AC0D-54D3CF64D445}" srcId="{B750F930-4E89-024A-8B4E-E040AC43EA97}" destId="{74BF16B9-5255-D147-9F29-8FCC86B1566E}" srcOrd="2" destOrd="0" parTransId="{B0BBD038-F5DB-5444-A344-8EF19B5D646E}" sibTransId="{E498F1BB-F5F8-334D-A245-7FE42C1D272E}"/>
    <dgm:cxn modelId="{8B422364-D106-1947-AC26-993BB58DABF2}" type="presOf" srcId="{321B6A8E-2312-5C44-8028-CABC805D14CB}" destId="{22FBB315-1522-7440-9524-BAD6E7D60F89}" srcOrd="0" destOrd="0" presId="urn:microsoft.com/office/officeart/2005/8/layout/venn2"/>
    <dgm:cxn modelId="{8E073477-1DE8-BB4F-A510-6E9ED978F4B1}" srcId="{B750F930-4E89-024A-8B4E-E040AC43EA97}" destId="{321B6A8E-2312-5C44-8028-CABC805D14CB}" srcOrd="1" destOrd="0" parTransId="{5DA99150-8A53-1548-BBDF-EF39E710AA18}" sibTransId="{B57F38D0-AA62-A74C-9D66-171AF1D359CD}"/>
    <dgm:cxn modelId="{944C9F8A-5CA2-A944-9823-D49ADFB7AE8B}" srcId="{B750F930-4E89-024A-8B4E-E040AC43EA97}" destId="{D1106A9C-0F7F-A64D-9690-57B006CFEDD7}" srcOrd="0" destOrd="0" parTransId="{9E3F84CF-6A2D-534E-9CF9-4636308958F0}" sibTransId="{40638503-80A6-234A-9A82-3BC1BC7B5749}"/>
    <dgm:cxn modelId="{E3E824A1-872F-1D4D-B3D9-8D6E6B1EFA0A}" type="presOf" srcId="{74BF16B9-5255-D147-9F29-8FCC86B1566E}" destId="{908323F6-31ED-2242-B738-9C60FF2A1C60}" srcOrd="1" destOrd="0" presId="urn:microsoft.com/office/officeart/2005/8/layout/venn2"/>
    <dgm:cxn modelId="{B00E38AA-CC45-DE4E-BD5B-9A9DA1C10796}" type="presOf" srcId="{D1106A9C-0F7F-A64D-9690-57B006CFEDD7}" destId="{33588433-07F7-8C45-9D28-46CCD43DD59E}" srcOrd="1" destOrd="0" presId="urn:microsoft.com/office/officeart/2005/8/layout/venn2"/>
    <dgm:cxn modelId="{E7E259AB-6676-0B44-8E81-9547DB56E018}" type="presOf" srcId="{D1106A9C-0F7F-A64D-9690-57B006CFEDD7}" destId="{5EE101E0-22D0-064C-BDA0-AAD4AE5A3771}" srcOrd="0" destOrd="0" presId="urn:microsoft.com/office/officeart/2005/8/layout/venn2"/>
    <dgm:cxn modelId="{549069D3-7B46-4D41-92C7-3B4BE1F5B49F}" type="presOf" srcId="{321B6A8E-2312-5C44-8028-CABC805D14CB}" destId="{E01F6781-19B4-8A4A-B774-3C271BDD5ED7}" srcOrd="1" destOrd="0" presId="urn:microsoft.com/office/officeart/2005/8/layout/venn2"/>
    <dgm:cxn modelId="{AEBCEC73-850F-564F-87CB-466D21855D2C}" type="presParOf" srcId="{BF42F2D5-8D37-BC49-B133-5811AD3EAA71}" destId="{632443EF-2A9D-634C-86B9-19220F3E84E7}" srcOrd="0" destOrd="0" presId="urn:microsoft.com/office/officeart/2005/8/layout/venn2"/>
    <dgm:cxn modelId="{500B4CB8-BA94-4249-B3AF-29ED22E5F1BC}" type="presParOf" srcId="{632443EF-2A9D-634C-86B9-19220F3E84E7}" destId="{5EE101E0-22D0-064C-BDA0-AAD4AE5A3771}" srcOrd="0" destOrd="0" presId="urn:microsoft.com/office/officeart/2005/8/layout/venn2"/>
    <dgm:cxn modelId="{D2B36CCA-1739-3749-9268-B58307F190A1}" type="presParOf" srcId="{632443EF-2A9D-634C-86B9-19220F3E84E7}" destId="{33588433-07F7-8C45-9D28-46CCD43DD59E}" srcOrd="1" destOrd="0" presId="urn:microsoft.com/office/officeart/2005/8/layout/venn2"/>
    <dgm:cxn modelId="{5A367FC8-81AF-D741-9258-351F8552E13A}" type="presParOf" srcId="{BF42F2D5-8D37-BC49-B133-5811AD3EAA71}" destId="{A313AE0D-27CF-5240-B23C-2E5C4F889EB5}" srcOrd="1" destOrd="0" presId="urn:microsoft.com/office/officeart/2005/8/layout/venn2"/>
    <dgm:cxn modelId="{2506FD7A-44E3-7947-947F-47E48FCA847F}" type="presParOf" srcId="{A313AE0D-27CF-5240-B23C-2E5C4F889EB5}" destId="{22FBB315-1522-7440-9524-BAD6E7D60F89}" srcOrd="0" destOrd="0" presId="urn:microsoft.com/office/officeart/2005/8/layout/venn2"/>
    <dgm:cxn modelId="{38EC254F-10CF-564B-97D8-A77718921E8C}" type="presParOf" srcId="{A313AE0D-27CF-5240-B23C-2E5C4F889EB5}" destId="{E01F6781-19B4-8A4A-B774-3C271BDD5ED7}" srcOrd="1" destOrd="0" presId="urn:microsoft.com/office/officeart/2005/8/layout/venn2"/>
    <dgm:cxn modelId="{FA89F963-F1B2-0740-80DA-528A0C072EB4}" type="presParOf" srcId="{BF42F2D5-8D37-BC49-B133-5811AD3EAA71}" destId="{5985F1D6-AD64-AB4A-A122-45E713736CE5}" srcOrd="2" destOrd="0" presId="urn:microsoft.com/office/officeart/2005/8/layout/venn2"/>
    <dgm:cxn modelId="{F6F0E704-0744-EA49-A0B0-BA0B439473E0}" type="presParOf" srcId="{5985F1D6-AD64-AB4A-A122-45E713736CE5}" destId="{C03F9241-CC58-CD4A-AEB6-ACB3D01169A0}" srcOrd="0" destOrd="0" presId="urn:microsoft.com/office/officeart/2005/8/layout/venn2"/>
    <dgm:cxn modelId="{518F3DD2-24EF-0F4E-A6C1-C193E33A0DE6}" type="presParOf" srcId="{5985F1D6-AD64-AB4A-A122-45E713736CE5}" destId="{908323F6-31ED-2242-B738-9C60FF2A1C60}" srcOrd="1" destOrd="0" presId="urn:microsoft.com/office/officeart/2005/8/layout/venn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06C14A-4FBC-1B44-9D06-74B08A2A7C1F}">
      <dsp:nvSpPr>
        <dsp:cNvPr id="0" name=""/>
        <dsp:cNvSpPr/>
      </dsp:nvSpPr>
      <dsp:spPr>
        <a:xfrm>
          <a:off x="1396" y="1578"/>
          <a:ext cx="3883406" cy="1577572"/>
        </a:xfrm>
        <a:prstGeom prst="roundRect">
          <a:avLst>
            <a:gd name="adj" fmla="val 10000"/>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4000"/>
                <a:satMod val="130000"/>
                <a:lumMod val="92000"/>
              </a:schemeClr>
            </a:gs>
            <a:gs pos="100000">
              <a:schemeClr val="accent1">
                <a:hueOff val="0"/>
                <a:satOff val="0"/>
                <a:lumOff val="0"/>
                <a:alphaOff val="0"/>
                <a:shade val="76000"/>
                <a:satMod val="130000"/>
                <a:lumMod val="8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rtl="0">
            <a:lnSpc>
              <a:spcPct val="90000"/>
            </a:lnSpc>
            <a:spcBef>
              <a:spcPct val="0"/>
            </a:spcBef>
            <a:spcAft>
              <a:spcPct val="35000"/>
            </a:spcAft>
            <a:buNone/>
          </a:pPr>
          <a:r>
            <a:rPr lang="en-US" sz="3000" kern="1200" dirty="0"/>
            <a:t>High mortality rates in some events, e.g. Ebola outbreak </a:t>
          </a:r>
        </a:p>
      </dsp:txBody>
      <dsp:txXfrm>
        <a:off x="47602" y="47784"/>
        <a:ext cx="3790994" cy="1485160"/>
      </dsp:txXfrm>
    </dsp:sp>
    <dsp:sp modelId="{78ACECEB-23BA-E945-B980-E6A43EA05369}">
      <dsp:nvSpPr>
        <dsp:cNvPr id="0" name=""/>
        <dsp:cNvSpPr/>
      </dsp:nvSpPr>
      <dsp:spPr>
        <a:xfrm>
          <a:off x="1396" y="1684352"/>
          <a:ext cx="1225822" cy="1577572"/>
        </a:xfrm>
        <a:prstGeom prst="roundRect">
          <a:avLst>
            <a:gd name="adj" fmla="val 10000"/>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4000"/>
                <a:satMod val="130000"/>
                <a:lumMod val="92000"/>
              </a:schemeClr>
            </a:gs>
            <a:gs pos="100000">
              <a:schemeClr val="accent1">
                <a:hueOff val="0"/>
                <a:satOff val="0"/>
                <a:lumOff val="0"/>
                <a:alphaOff val="0"/>
                <a:shade val="76000"/>
                <a:satMod val="130000"/>
                <a:lumMod val="8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en-US" sz="1400" kern="1200" dirty="0"/>
            <a:t>Death is inevitable</a:t>
          </a:r>
        </a:p>
      </dsp:txBody>
      <dsp:txXfrm>
        <a:off x="37299" y="1720255"/>
        <a:ext cx="1154016" cy="1505766"/>
      </dsp:txXfrm>
    </dsp:sp>
    <dsp:sp modelId="{4FE163FC-428F-2F47-AB16-888C5B9AF462}">
      <dsp:nvSpPr>
        <dsp:cNvPr id="0" name=""/>
        <dsp:cNvSpPr/>
      </dsp:nvSpPr>
      <dsp:spPr>
        <a:xfrm>
          <a:off x="1330188" y="1684352"/>
          <a:ext cx="1225822" cy="1577572"/>
        </a:xfrm>
        <a:prstGeom prst="roundRect">
          <a:avLst>
            <a:gd name="adj" fmla="val 10000"/>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4000"/>
                <a:satMod val="130000"/>
                <a:lumMod val="92000"/>
              </a:schemeClr>
            </a:gs>
            <a:gs pos="100000">
              <a:schemeClr val="accent1">
                <a:hueOff val="0"/>
                <a:satOff val="0"/>
                <a:lumOff val="0"/>
                <a:alphaOff val="0"/>
                <a:shade val="76000"/>
                <a:satMod val="130000"/>
                <a:lumMod val="8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en-US" sz="1400" kern="1200"/>
            <a:t>Natural disaster, conflict, forced migration</a:t>
          </a:r>
        </a:p>
      </dsp:txBody>
      <dsp:txXfrm>
        <a:off x="1366091" y="1720255"/>
        <a:ext cx="1154016" cy="1505766"/>
      </dsp:txXfrm>
    </dsp:sp>
    <dsp:sp modelId="{1F9956B8-DFE5-B34E-A9BB-ACBF861F1E34}">
      <dsp:nvSpPr>
        <dsp:cNvPr id="0" name=""/>
        <dsp:cNvSpPr/>
      </dsp:nvSpPr>
      <dsp:spPr>
        <a:xfrm>
          <a:off x="2658980" y="1684352"/>
          <a:ext cx="1225822" cy="1577572"/>
        </a:xfrm>
        <a:prstGeom prst="roundRect">
          <a:avLst>
            <a:gd name="adj" fmla="val 10000"/>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4000"/>
                <a:satMod val="130000"/>
                <a:lumMod val="92000"/>
              </a:schemeClr>
            </a:gs>
            <a:gs pos="100000">
              <a:schemeClr val="accent1">
                <a:hueOff val="0"/>
                <a:satOff val="0"/>
                <a:lumOff val="0"/>
                <a:alphaOff val="0"/>
                <a:shade val="76000"/>
                <a:satMod val="130000"/>
                <a:lumMod val="8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en-US" sz="1400" kern="1200" dirty="0"/>
            <a:t>Some will die as a result of the event, others were dying before</a:t>
          </a:r>
        </a:p>
      </dsp:txBody>
      <dsp:txXfrm>
        <a:off x="2694883" y="1720255"/>
        <a:ext cx="1154016" cy="150576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12BF66-1596-5E48-A351-BF40B67F550B}">
      <dsp:nvSpPr>
        <dsp:cNvPr id="0" name=""/>
        <dsp:cNvSpPr/>
      </dsp:nvSpPr>
      <dsp:spPr>
        <a:xfrm rot="5400000">
          <a:off x="413583" y="178981"/>
          <a:ext cx="1242467" cy="2067438"/>
        </a:xfrm>
        <a:prstGeom prst="corner">
          <a:avLst>
            <a:gd name="adj1" fmla="val 16120"/>
            <a:gd name="adj2" fmla="val 16110"/>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4000"/>
                <a:satMod val="130000"/>
                <a:lumMod val="92000"/>
              </a:schemeClr>
            </a:gs>
            <a:gs pos="100000">
              <a:schemeClr val="accent1">
                <a:hueOff val="0"/>
                <a:satOff val="0"/>
                <a:lumOff val="0"/>
                <a:alphaOff val="0"/>
                <a:shade val="76000"/>
                <a:satMod val="130000"/>
                <a:lumMod val="88000"/>
              </a:schemeClr>
            </a:gs>
          </a:gsLst>
          <a:lin ang="5400000" scaled="0"/>
        </a:gradFill>
        <a:ln w="9525" cap="flat" cmpd="sng" algn="ctr">
          <a:solidFill>
            <a:schemeClr val="accent1">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86809D85-0B46-FE43-9030-AFA61651AA4D}">
      <dsp:nvSpPr>
        <dsp:cNvPr id="0" name=""/>
        <dsp:cNvSpPr/>
      </dsp:nvSpPr>
      <dsp:spPr>
        <a:xfrm>
          <a:off x="206184" y="796700"/>
          <a:ext cx="1866495" cy="16360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rtl="0">
            <a:lnSpc>
              <a:spcPct val="90000"/>
            </a:lnSpc>
            <a:spcBef>
              <a:spcPct val="0"/>
            </a:spcBef>
            <a:spcAft>
              <a:spcPct val="35000"/>
            </a:spcAft>
            <a:buNone/>
          </a:pPr>
          <a:r>
            <a:rPr lang="en-US" sz="1500" kern="1200" dirty="0"/>
            <a:t>Response framework is </a:t>
          </a:r>
          <a:r>
            <a:rPr lang="en-US" sz="1500" i="1" kern="1200" dirty="0"/>
            <a:t>rescue </a:t>
          </a:r>
          <a:r>
            <a:rPr lang="en-US" sz="1500" i="0" kern="1200" dirty="0"/>
            <a:t>oriented</a:t>
          </a:r>
          <a:r>
            <a:rPr lang="en-US" sz="1500" i="1" kern="1200" dirty="0"/>
            <a:t>,</a:t>
          </a:r>
          <a:r>
            <a:rPr lang="en-US" sz="1500" kern="1200" dirty="0"/>
            <a:t> save as many lives as possible</a:t>
          </a:r>
        </a:p>
      </dsp:txBody>
      <dsp:txXfrm>
        <a:off x="206184" y="796700"/>
        <a:ext cx="1866495" cy="1636092"/>
      </dsp:txXfrm>
    </dsp:sp>
    <dsp:sp modelId="{DF4A2ED3-C6E0-BD43-9E9D-14A8E004A0A9}">
      <dsp:nvSpPr>
        <dsp:cNvPr id="0" name=""/>
        <dsp:cNvSpPr/>
      </dsp:nvSpPr>
      <dsp:spPr>
        <a:xfrm>
          <a:off x="1720511" y="26774"/>
          <a:ext cx="352168" cy="352168"/>
        </a:xfrm>
        <a:prstGeom prst="triangle">
          <a:avLst>
            <a:gd name="adj" fmla="val 100000"/>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4000"/>
                <a:satMod val="130000"/>
                <a:lumMod val="92000"/>
              </a:schemeClr>
            </a:gs>
            <a:gs pos="100000">
              <a:schemeClr val="accent1">
                <a:hueOff val="0"/>
                <a:satOff val="0"/>
                <a:lumOff val="0"/>
                <a:alphaOff val="0"/>
                <a:shade val="76000"/>
                <a:satMod val="130000"/>
                <a:lumMod val="88000"/>
              </a:schemeClr>
            </a:gs>
          </a:gsLst>
          <a:lin ang="5400000" scaled="0"/>
        </a:gradFill>
        <a:ln w="9525" cap="flat" cmpd="sng" algn="ctr">
          <a:solidFill>
            <a:schemeClr val="accent1">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AE81726C-E566-0B4B-B266-F60518714943}">
      <dsp:nvSpPr>
        <dsp:cNvPr id="0" name=""/>
        <dsp:cNvSpPr/>
      </dsp:nvSpPr>
      <dsp:spPr>
        <a:xfrm rot="5400000">
          <a:off x="2698538" y="-386432"/>
          <a:ext cx="1242467" cy="2067438"/>
        </a:xfrm>
        <a:prstGeom prst="corner">
          <a:avLst>
            <a:gd name="adj1" fmla="val 16120"/>
            <a:gd name="adj2" fmla="val 16110"/>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4000"/>
                <a:satMod val="130000"/>
                <a:lumMod val="92000"/>
              </a:schemeClr>
            </a:gs>
            <a:gs pos="100000">
              <a:schemeClr val="accent1">
                <a:hueOff val="0"/>
                <a:satOff val="0"/>
                <a:lumOff val="0"/>
                <a:alphaOff val="0"/>
                <a:shade val="76000"/>
                <a:satMod val="130000"/>
                <a:lumMod val="88000"/>
              </a:schemeClr>
            </a:gs>
          </a:gsLst>
          <a:lin ang="5400000" scaled="0"/>
        </a:gradFill>
        <a:ln w="9525" cap="flat" cmpd="sng" algn="ctr">
          <a:solidFill>
            <a:schemeClr val="accent1">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35EA9314-F194-8F45-AB82-92C5FF83AE63}">
      <dsp:nvSpPr>
        <dsp:cNvPr id="0" name=""/>
        <dsp:cNvSpPr/>
      </dsp:nvSpPr>
      <dsp:spPr>
        <a:xfrm>
          <a:off x="2491139" y="231285"/>
          <a:ext cx="1866495" cy="16360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rtl="0">
            <a:lnSpc>
              <a:spcPct val="90000"/>
            </a:lnSpc>
            <a:spcBef>
              <a:spcPct val="0"/>
            </a:spcBef>
            <a:spcAft>
              <a:spcPct val="35000"/>
            </a:spcAft>
            <a:buNone/>
          </a:pPr>
          <a:r>
            <a:rPr lang="en-US" sz="1500" kern="1200" dirty="0"/>
            <a:t>Moral, epistemic, pressure from donors and funders to record high numbers of lives saved as measures of accountability</a:t>
          </a:r>
        </a:p>
      </dsp:txBody>
      <dsp:txXfrm>
        <a:off x="2491139" y="231285"/>
        <a:ext cx="1866495" cy="163609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E101E0-22D0-064C-BDA0-AAD4AE5A3771}">
      <dsp:nvSpPr>
        <dsp:cNvPr id="0" name=""/>
        <dsp:cNvSpPr/>
      </dsp:nvSpPr>
      <dsp:spPr>
        <a:xfrm>
          <a:off x="811684" y="0"/>
          <a:ext cx="3845361" cy="3845361"/>
        </a:xfrm>
        <a:prstGeom prst="ellipse">
          <a:avLst/>
        </a:prstGeom>
        <a:solidFill>
          <a:schemeClr val="accent1">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dirty="0"/>
            <a:t>MACRO</a:t>
          </a:r>
        </a:p>
      </dsp:txBody>
      <dsp:txXfrm>
        <a:off x="2062388" y="192268"/>
        <a:ext cx="1343953" cy="576804"/>
      </dsp:txXfrm>
    </dsp:sp>
    <dsp:sp modelId="{22FBB315-1522-7440-9524-BAD6E7D60F89}">
      <dsp:nvSpPr>
        <dsp:cNvPr id="0" name=""/>
        <dsp:cNvSpPr/>
      </dsp:nvSpPr>
      <dsp:spPr>
        <a:xfrm>
          <a:off x="1292355" y="961340"/>
          <a:ext cx="2884020" cy="2884020"/>
        </a:xfrm>
        <a:prstGeom prst="ellipse">
          <a:avLst/>
        </a:prstGeom>
        <a:solidFill>
          <a:schemeClr val="accent1">
            <a:lumMod val="60000"/>
            <a:lumOff val="4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dirty="0"/>
            <a:t>MESO</a:t>
          </a:r>
        </a:p>
      </dsp:txBody>
      <dsp:txXfrm>
        <a:off x="2062388" y="1141591"/>
        <a:ext cx="1343953" cy="540753"/>
      </dsp:txXfrm>
    </dsp:sp>
    <dsp:sp modelId="{C03F9241-CC58-CD4A-AEB6-ACB3D01169A0}">
      <dsp:nvSpPr>
        <dsp:cNvPr id="0" name=""/>
        <dsp:cNvSpPr/>
      </dsp:nvSpPr>
      <dsp:spPr>
        <a:xfrm>
          <a:off x="1773025" y="1922680"/>
          <a:ext cx="1922680" cy="1922680"/>
        </a:xfrm>
        <a:prstGeom prst="ellipse">
          <a:avLst/>
        </a:prstGeom>
        <a:solidFill>
          <a:schemeClr val="accent1">
            <a:lumMod val="40000"/>
            <a:lumOff val="6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dirty="0"/>
            <a:t>MICRO</a:t>
          </a:r>
        </a:p>
      </dsp:txBody>
      <dsp:txXfrm>
        <a:off x="2054595" y="2403350"/>
        <a:ext cx="1359540" cy="96134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FDBFA4C-78BD-2B4A-B176-0882902D3A6C}"/>
              </a:ext>
            </a:extLst>
          </p:cNvPr>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49669893-9421-0040-AB0E-CA35B5494789}"/>
              </a:ext>
            </a:extLst>
          </p:cNvPr>
          <p:cNvSpPr>
            <a:spLocks noGrp="1"/>
          </p:cNvSpPr>
          <p:nvPr>
            <p:ph type="dt" sz="quarter" idx="1"/>
          </p:nvPr>
        </p:nvSpPr>
        <p:spPr>
          <a:xfrm>
            <a:off x="3884613" y="1"/>
            <a:ext cx="2971800" cy="458788"/>
          </a:xfrm>
          <a:prstGeom prst="rect">
            <a:avLst/>
          </a:prstGeom>
        </p:spPr>
        <p:txBody>
          <a:bodyPr vert="horz" lIns="91440" tIns="45720" rIns="91440" bIns="45720" rtlCol="0"/>
          <a:lstStyle>
            <a:lvl1pPr algn="r">
              <a:defRPr sz="1200"/>
            </a:lvl1pPr>
          </a:lstStyle>
          <a:p>
            <a:fld id="{673A1297-CF07-C048-A18E-5E5D9FE8C602}" type="datetimeFigureOut">
              <a:rPr lang="en-US" smtClean="0"/>
              <a:t>3/14/19</a:t>
            </a:fld>
            <a:endParaRPr lang="en-US"/>
          </a:p>
        </p:txBody>
      </p:sp>
      <p:sp>
        <p:nvSpPr>
          <p:cNvPr id="4" name="Footer Placeholder 3">
            <a:extLst>
              <a:ext uri="{FF2B5EF4-FFF2-40B4-BE49-F238E27FC236}">
                <a16:creationId xmlns:a16="http://schemas.microsoft.com/office/drawing/2014/main" id="{A2BFC210-81B5-CB49-8390-CCE89EFCD06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1E4EBAE-7753-4E4C-BC14-09A0BE17012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0CE793F-8C46-1A4F-BA9B-1E7CEC00D1CC}" type="slidenum">
              <a:rPr lang="en-US" smtClean="0"/>
              <a:t>‹#›</a:t>
            </a:fld>
            <a:endParaRPr lang="en-US"/>
          </a:p>
        </p:txBody>
      </p:sp>
    </p:spTree>
    <p:extLst>
      <p:ext uri="{BB962C8B-B14F-4D97-AF65-F5344CB8AC3E}">
        <p14:creationId xmlns:p14="http://schemas.microsoft.com/office/powerpoint/2010/main" val="10976779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1"/>
            <a:ext cx="2971800" cy="458788"/>
          </a:xfrm>
          <a:prstGeom prst="rect">
            <a:avLst/>
          </a:prstGeom>
        </p:spPr>
        <p:txBody>
          <a:bodyPr vert="horz" lIns="91440" tIns="45720" rIns="91440" bIns="45720" rtlCol="0"/>
          <a:lstStyle>
            <a:lvl1pPr algn="r">
              <a:defRPr sz="1200"/>
            </a:lvl1pPr>
          </a:lstStyle>
          <a:p>
            <a:fld id="{EDD4978A-16FE-AF4A-96C1-51294280F006}" type="datetimeFigureOut">
              <a:rPr lang="en-US" smtClean="0"/>
              <a:t>3/14/19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FFBA33-E105-6C49-9668-8AE77FB2F079}" type="slidenum">
              <a:rPr lang="en-US" smtClean="0"/>
              <a:t>‹#›</a:t>
            </a:fld>
            <a:endParaRPr lang="en-US"/>
          </a:p>
        </p:txBody>
      </p:sp>
    </p:spTree>
    <p:extLst>
      <p:ext uri="{BB962C8B-B14F-4D97-AF65-F5344CB8AC3E}">
        <p14:creationId xmlns:p14="http://schemas.microsoft.com/office/powerpoint/2010/main" val="39788101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self- RC</a:t>
            </a:r>
          </a:p>
          <a:p>
            <a:r>
              <a:rPr lang="en-US" dirty="0"/>
              <a:t>-discussing findings from a larger study </a:t>
            </a:r>
            <a:r>
              <a:rPr lang="en-US" sz="1600" b="1" kern="1200" dirty="0">
                <a:solidFill>
                  <a:srgbClr val="FF0000"/>
                </a:solidFill>
                <a:latin typeface="+mn-lt"/>
                <a:ea typeface="+mn-ea"/>
                <a:cs typeface="+mn-cs"/>
              </a:rPr>
              <a:t>Aid When There is “Nothing Left To Offer:” </a:t>
            </a:r>
            <a:r>
              <a:rPr lang="en-US" sz="1200" b="1" kern="1200" dirty="0">
                <a:solidFill>
                  <a:srgbClr val="FF0000"/>
                </a:solidFill>
                <a:latin typeface="+mn-lt"/>
                <a:ea typeface="+mn-ea"/>
                <a:cs typeface="+mn-cs"/>
              </a:rPr>
              <a:t>A Study of Ethics and Palliative Care in International Humanitarian Action </a:t>
            </a:r>
          </a:p>
          <a:p>
            <a:r>
              <a:rPr lang="en-US" sz="1200" b="0" kern="1200" dirty="0">
                <a:solidFill>
                  <a:srgbClr val="FF0000"/>
                </a:solidFill>
                <a:latin typeface="+mn-lt"/>
                <a:ea typeface="+mn-ea"/>
                <a:cs typeface="+mn-cs"/>
              </a:rPr>
              <a:t>-today will be focusing on findings related to the influence of global and local health system on palliative care during humanitarian crises </a:t>
            </a:r>
            <a:endParaRPr lang="en-US" b="0" dirty="0"/>
          </a:p>
        </p:txBody>
      </p:sp>
      <p:sp>
        <p:nvSpPr>
          <p:cNvPr id="4" name="Slide Number Placeholder 3"/>
          <p:cNvSpPr>
            <a:spLocks noGrp="1"/>
          </p:cNvSpPr>
          <p:nvPr>
            <p:ph type="sldNum" sz="quarter" idx="5"/>
          </p:nvPr>
        </p:nvSpPr>
        <p:spPr/>
        <p:txBody>
          <a:bodyPr/>
          <a:lstStyle/>
          <a:p>
            <a:fld id="{BEFFBA33-E105-6C49-9668-8AE77FB2F079}" type="slidenum">
              <a:rPr lang="en-US" smtClean="0"/>
              <a:t>1</a:t>
            </a:fld>
            <a:endParaRPr lang="en-US"/>
          </a:p>
        </p:txBody>
      </p:sp>
    </p:spTree>
    <p:extLst>
      <p:ext uri="{BB962C8B-B14F-4D97-AF65-F5344CB8AC3E}">
        <p14:creationId xmlns:p14="http://schemas.microsoft.com/office/powerpoint/2010/main" val="33423336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CA" sz="1200" dirty="0">
                <a:latin typeface="Garamond" panose="02020404030301010803" pitchFamily="18" charset="0"/>
              </a:rPr>
              <a:t>What are the moral obligations of international aid agencies? </a:t>
            </a:r>
          </a:p>
          <a:p>
            <a:pPr marL="171450" indent="-171450">
              <a:buFont typeface="Arial" panose="020B0604020202020204" pitchFamily="34" charset="0"/>
              <a:buChar char="•"/>
            </a:pPr>
            <a:r>
              <a:rPr lang="en-CA" sz="1200" dirty="0">
                <a:latin typeface="Garamond" panose="02020404030301010803" pitchFamily="18" charset="0"/>
              </a:rPr>
              <a:t>What are practical realities of palliative care in humanitarian crises?</a:t>
            </a:r>
          </a:p>
          <a:p>
            <a:endParaRPr lang="en-US" dirty="0"/>
          </a:p>
        </p:txBody>
      </p:sp>
      <p:sp>
        <p:nvSpPr>
          <p:cNvPr id="4" name="Slide Number Placeholder 3"/>
          <p:cNvSpPr>
            <a:spLocks noGrp="1"/>
          </p:cNvSpPr>
          <p:nvPr>
            <p:ph type="sldNum" sz="quarter" idx="5"/>
          </p:nvPr>
        </p:nvSpPr>
        <p:spPr/>
        <p:txBody>
          <a:bodyPr/>
          <a:lstStyle/>
          <a:p>
            <a:fld id="{BEFFBA33-E105-6C49-9668-8AE77FB2F079}" type="slidenum">
              <a:rPr lang="en-US" smtClean="0"/>
              <a:t>2</a:t>
            </a:fld>
            <a:endParaRPr lang="en-US"/>
          </a:p>
        </p:txBody>
      </p:sp>
    </p:spTree>
    <p:extLst>
      <p:ext uri="{BB962C8B-B14F-4D97-AF65-F5344CB8AC3E}">
        <p14:creationId xmlns:p14="http://schemas.microsoft.com/office/powerpoint/2010/main" val="35425248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rgbClr val="7030A0"/>
                </a:solidFill>
                <a:latin typeface="+mn-lt"/>
                <a:ea typeface="+mn-ea"/>
                <a:cs typeface="+mn-cs"/>
              </a:rPr>
              <a:t>Humanitarian healthcare providers do their utmost to </a:t>
            </a:r>
            <a:r>
              <a:rPr lang="en-US" sz="1200" b="1" kern="1200" dirty="0">
                <a:solidFill>
                  <a:srgbClr val="7030A0"/>
                </a:solidFill>
                <a:latin typeface="+mn-lt"/>
                <a:ea typeface="+mn-ea"/>
                <a:cs typeface="+mn-cs"/>
              </a:rPr>
              <a:t>save lives</a:t>
            </a:r>
            <a:r>
              <a:rPr lang="en-US" sz="1200" kern="1200" dirty="0">
                <a:solidFill>
                  <a:srgbClr val="7030A0"/>
                </a:solidFill>
                <a:latin typeface="+mn-lt"/>
                <a:ea typeface="+mn-ea"/>
                <a:cs typeface="+mn-cs"/>
              </a:rPr>
              <a:t>. </a:t>
            </a:r>
          </a:p>
          <a:p>
            <a:r>
              <a:rPr lang="en-US" sz="1200" kern="1200" dirty="0">
                <a:solidFill>
                  <a:srgbClr val="7030A0"/>
                </a:solidFill>
                <a:latin typeface="+mn-lt"/>
                <a:ea typeface="+mn-ea"/>
                <a:cs typeface="+mn-cs"/>
              </a:rPr>
              <a:t>This is a primary </a:t>
            </a:r>
            <a:r>
              <a:rPr lang="en-US" sz="1200" b="1" kern="1200" dirty="0">
                <a:solidFill>
                  <a:srgbClr val="7030A0"/>
                </a:solidFill>
                <a:latin typeface="+mn-lt"/>
                <a:ea typeface="+mn-ea"/>
                <a:cs typeface="+mn-cs"/>
              </a:rPr>
              <a:t>moral imperative</a:t>
            </a:r>
            <a:r>
              <a:rPr lang="en-US" sz="1200" kern="1200" dirty="0">
                <a:solidFill>
                  <a:srgbClr val="7030A0"/>
                </a:solidFill>
                <a:latin typeface="+mn-lt"/>
                <a:ea typeface="+mn-ea"/>
                <a:cs typeface="+mn-cs"/>
              </a:rPr>
              <a:t>. </a:t>
            </a:r>
          </a:p>
          <a:p>
            <a:r>
              <a:rPr lang="en-US" sz="1200" kern="1200" dirty="0">
                <a:solidFill>
                  <a:srgbClr val="7030A0"/>
                </a:solidFill>
                <a:latin typeface="+mn-lt"/>
                <a:ea typeface="+mn-ea"/>
                <a:cs typeface="+mn-cs"/>
              </a:rPr>
              <a:t>While most humanitarian aid organizations recognizing the dual goals of saving lives and relieving suffering, responses tend to be focused on rescue. </a:t>
            </a:r>
          </a:p>
          <a:p>
            <a:r>
              <a:rPr lang="en-US" sz="1200" kern="1200" dirty="0">
                <a:solidFill>
                  <a:srgbClr val="7030A0"/>
                </a:solidFill>
                <a:latin typeface="+mn-lt"/>
                <a:ea typeface="+mn-ea"/>
                <a:cs typeface="+mn-cs"/>
              </a:rPr>
              <a:t>The unescapable reality is that </a:t>
            </a:r>
            <a:r>
              <a:rPr lang="en-US" sz="1200" b="1" kern="1200" dirty="0">
                <a:solidFill>
                  <a:srgbClr val="7030A0"/>
                </a:solidFill>
                <a:latin typeface="+mn-lt"/>
                <a:ea typeface="+mn-ea"/>
                <a:cs typeface="+mn-cs"/>
              </a:rPr>
              <a:t>many patients will die </a:t>
            </a:r>
            <a:r>
              <a:rPr lang="en-US" sz="1200" kern="1200" dirty="0">
                <a:solidFill>
                  <a:srgbClr val="7030A0"/>
                </a:solidFill>
                <a:latin typeface="+mn-lt"/>
                <a:ea typeface="+mn-ea"/>
                <a:cs typeface="+mn-cs"/>
              </a:rPr>
              <a:t>due to injury or disease.  Death is inevitable, in the context of disasters, conflict, forced migration, some will die as a result of the event and others were already living with life limiting illness. </a:t>
            </a:r>
          </a:p>
          <a:p>
            <a:r>
              <a:rPr lang="en-US" sz="1200" kern="1200" dirty="0">
                <a:solidFill>
                  <a:srgbClr val="7030A0"/>
                </a:solidFill>
                <a:latin typeface="+mn-lt"/>
                <a:ea typeface="+mn-ea"/>
                <a:cs typeface="+mn-cs"/>
              </a:rPr>
              <a:t>-balancing sometimes competing priorities</a:t>
            </a:r>
          </a:p>
          <a:p>
            <a:endParaRPr lang="en-US" dirty="0"/>
          </a:p>
          <a:p>
            <a:endParaRPr lang="en-US" dirty="0"/>
          </a:p>
        </p:txBody>
      </p:sp>
      <p:sp>
        <p:nvSpPr>
          <p:cNvPr id="4" name="Slide Number Placeholder 3"/>
          <p:cNvSpPr>
            <a:spLocks noGrp="1"/>
          </p:cNvSpPr>
          <p:nvPr>
            <p:ph type="sldNum" sz="quarter" idx="5"/>
          </p:nvPr>
        </p:nvSpPr>
        <p:spPr/>
        <p:txBody>
          <a:bodyPr/>
          <a:lstStyle/>
          <a:p>
            <a:fld id="{BEFFBA33-E105-6C49-9668-8AE77FB2F079}" type="slidenum">
              <a:rPr lang="en-US" smtClean="0"/>
              <a:t>3</a:t>
            </a:fld>
            <a:endParaRPr lang="en-US"/>
          </a:p>
        </p:txBody>
      </p:sp>
    </p:spTree>
    <p:extLst>
      <p:ext uri="{BB962C8B-B14F-4D97-AF65-F5344CB8AC3E}">
        <p14:creationId xmlns:p14="http://schemas.microsoft.com/office/powerpoint/2010/main" val="21608336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Discussing results from in-depth case studies. Describe rest of study. </a:t>
            </a:r>
          </a:p>
        </p:txBody>
      </p:sp>
      <p:sp>
        <p:nvSpPr>
          <p:cNvPr id="4" name="Slide Number Placeholder 3"/>
          <p:cNvSpPr>
            <a:spLocks noGrp="1"/>
          </p:cNvSpPr>
          <p:nvPr>
            <p:ph type="sldNum" sz="quarter" idx="5"/>
          </p:nvPr>
        </p:nvSpPr>
        <p:spPr/>
        <p:txBody>
          <a:bodyPr/>
          <a:lstStyle/>
          <a:p>
            <a:fld id="{BEFFBA33-E105-6C49-9668-8AE77FB2F079}" type="slidenum">
              <a:rPr lang="en-US" smtClean="0"/>
              <a:t>4</a:t>
            </a:fld>
            <a:endParaRPr lang="en-US"/>
          </a:p>
        </p:txBody>
      </p:sp>
    </p:spTree>
    <p:extLst>
      <p:ext uri="{BB962C8B-B14F-4D97-AF65-F5344CB8AC3E}">
        <p14:creationId xmlns:p14="http://schemas.microsoft.com/office/powerpoint/2010/main" val="34469538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Jordanian refugees: cancer, lung fibrosis, renal disease, traumatic injury during the war, multiple sclerosis, heart failure. Some refugees from a camp, others in the community </a:t>
            </a:r>
          </a:p>
          <a:p>
            <a:r>
              <a:rPr lang="en-US" dirty="0"/>
              <a:t>Rwanda refugees: Leukemia, Breast cancer, mitral stenosis, other cancers, blast injury, </a:t>
            </a:r>
          </a:p>
          <a:p>
            <a:endParaRPr lang="en-US" dirty="0"/>
          </a:p>
          <a:p>
            <a:r>
              <a:rPr lang="en-US" dirty="0"/>
              <a:t>Interviews are in the process of being analyzed using </a:t>
            </a:r>
            <a:r>
              <a:rPr lang="en-US" dirty="0" err="1"/>
              <a:t>Nvivo</a:t>
            </a:r>
            <a:r>
              <a:rPr lang="en-US" dirty="0"/>
              <a:t> using Sally Thorne’s “Interpretive Description methodology”, in order to produce case specific reports as well as a paper describing overarching themes that emerged from the study. Today I will focus on themes that have emerged from the overall study focusing on the interaction between local and global health systems, as it relates to palliative care</a:t>
            </a:r>
          </a:p>
        </p:txBody>
      </p:sp>
      <p:sp>
        <p:nvSpPr>
          <p:cNvPr id="4" name="Slide Number Placeholder 3"/>
          <p:cNvSpPr>
            <a:spLocks noGrp="1"/>
          </p:cNvSpPr>
          <p:nvPr>
            <p:ph type="sldNum" sz="quarter" idx="5"/>
          </p:nvPr>
        </p:nvSpPr>
        <p:spPr/>
        <p:txBody>
          <a:bodyPr/>
          <a:lstStyle/>
          <a:p>
            <a:fld id="{BEFFBA33-E105-6C49-9668-8AE77FB2F079}" type="slidenum">
              <a:rPr lang="en-US" smtClean="0"/>
              <a:t>5</a:t>
            </a:fld>
            <a:endParaRPr lang="en-US"/>
          </a:p>
        </p:txBody>
      </p:sp>
    </p:spTree>
    <p:extLst>
      <p:ext uri="{BB962C8B-B14F-4D97-AF65-F5344CB8AC3E}">
        <p14:creationId xmlns:p14="http://schemas.microsoft.com/office/powerpoint/2010/main" val="8604249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Humanitarian crises stress already fragile health systems, and limitations are amplified</a:t>
            </a:r>
          </a:p>
          <a:p>
            <a:r>
              <a:rPr lang="en-US" dirty="0"/>
              <a:t>-limited access to screening and early treatment resulted in individuals with preventable but advanced disease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-people forced to migrate no understanding local system, late diagnosis, delay because system is inefficient, bureaucratic hurdles, or unfamiliar with how to navigate </a:t>
            </a:r>
          </a:p>
          <a:p>
            <a:r>
              <a:rPr lang="en-US" dirty="0"/>
              <a:t>-some participants, particularly HCPs, feared that offering palliative care will be seen as an alternative to quality, early treatment </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BEFFBA33-E105-6C49-9668-8AE77FB2F079}" type="slidenum">
              <a:rPr lang="en-US" smtClean="0"/>
              <a:t>6</a:t>
            </a:fld>
            <a:endParaRPr lang="en-US"/>
          </a:p>
        </p:txBody>
      </p:sp>
    </p:spTree>
    <p:extLst>
      <p:ext uri="{BB962C8B-B14F-4D97-AF65-F5344CB8AC3E}">
        <p14:creationId xmlns:p14="http://schemas.microsoft.com/office/powerpoint/2010/main" val="36251070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-access to opioids was nearly synonymous with palliative care</a:t>
            </a:r>
          </a:p>
          <a:p>
            <a:r>
              <a:rPr lang="en-US" dirty="0"/>
              <a:t>-palliative care as much broader than just pain relief, </a:t>
            </a:r>
          </a:p>
          <a:p>
            <a:r>
              <a:rPr lang="en-US" dirty="0"/>
              <a:t>-“necessary but insufficient” to provide palliative care. </a:t>
            </a:r>
          </a:p>
          <a:p>
            <a:r>
              <a:rPr lang="en-US" dirty="0"/>
              <a:t>-baseline inadequate access to opioids. </a:t>
            </a:r>
          </a:p>
          <a:p>
            <a:r>
              <a:rPr lang="en-US" dirty="0"/>
              <a:t>-Humanitarian crises exacerbate this problem in a number of ways</a:t>
            </a:r>
          </a:p>
          <a:p>
            <a:r>
              <a:rPr lang="en-US" dirty="0"/>
              <a:t>        -sudden influx of patients during a conflict or natural disaster can overwhelm limited stocks</a:t>
            </a:r>
          </a:p>
          <a:p>
            <a:r>
              <a:rPr lang="en-US" dirty="0"/>
              <a:t>        -national opioid regulations can prevent rapid influx of needed opioids</a:t>
            </a:r>
          </a:p>
          <a:p>
            <a:r>
              <a:rPr lang="en-US" dirty="0"/>
              <a:t>        -refugees and internally displaced individuals may be cut off from banks or other sources of income which they would normally use to buy pain medications.</a:t>
            </a:r>
          </a:p>
          <a:p>
            <a:r>
              <a:rPr lang="en-US" dirty="0"/>
              <a:t>        -fears related to opioids hastening death or addiction  </a:t>
            </a:r>
          </a:p>
        </p:txBody>
      </p:sp>
      <p:sp>
        <p:nvSpPr>
          <p:cNvPr id="4" name="Slide Number Placeholder 3"/>
          <p:cNvSpPr>
            <a:spLocks noGrp="1"/>
          </p:cNvSpPr>
          <p:nvPr>
            <p:ph type="sldNum" sz="quarter" idx="5"/>
          </p:nvPr>
        </p:nvSpPr>
        <p:spPr/>
        <p:txBody>
          <a:bodyPr/>
          <a:lstStyle/>
          <a:p>
            <a:fld id="{BEFFBA33-E105-6C49-9668-8AE77FB2F079}" type="slidenum">
              <a:rPr lang="en-US" smtClean="0"/>
              <a:t>7</a:t>
            </a:fld>
            <a:endParaRPr lang="en-US"/>
          </a:p>
        </p:txBody>
      </p:sp>
    </p:spTree>
    <p:extLst>
      <p:ext uri="{BB962C8B-B14F-4D97-AF65-F5344CB8AC3E}">
        <p14:creationId xmlns:p14="http://schemas.microsoft.com/office/powerpoint/2010/main" val="19151258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Healthcare systems with little reserve capacity rely more heavily on outside aid to assist following disasters (</a:t>
            </a:r>
            <a:r>
              <a:rPr lang="en-US" sz="1200" kern="1200" dirty="0" err="1">
                <a:solidFill>
                  <a:schemeClr val="tx1"/>
                </a:solidFill>
                <a:latin typeface="+mn-lt"/>
                <a:ea typeface="+mn-ea"/>
                <a:cs typeface="+mn-cs"/>
              </a:rPr>
              <a:t>eg.</a:t>
            </a:r>
            <a:r>
              <a:rPr lang="en-US" sz="1200" kern="1200" dirty="0">
                <a:solidFill>
                  <a:schemeClr val="tx1"/>
                </a:solidFill>
                <a:latin typeface="+mn-lt"/>
                <a:ea typeface="+mn-ea"/>
                <a:cs typeface="+mn-cs"/>
              </a:rPr>
              <a:t> tsunami in India vs. Haiti), international response focused on psycho-social support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Weak health care systems don’t always have reserve capacity to plan for disasters; particularly care of dying during a disaster sometimes seen as beyond their capacity when barely able to save lives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Read quotes</a:t>
            </a:r>
          </a:p>
          <a:p>
            <a:endParaRPr lang="en-US" dirty="0"/>
          </a:p>
        </p:txBody>
      </p:sp>
      <p:sp>
        <p:nvSpPr>
          <p:cNvPr id="4" name="Slide Number Placeholder 3"/>
          <p:cNvSpPr>
            <a:spLocks noGrp="1"/>
          </p:cNvSpPr>
          <p:nvPr>
            <p:ph type="sldNum" sz="quarter" idx="5"/>
          </p:nvPr>
        </p:nvSpPr>
        <p:spPr/>
        <p:txBody>
          <a:bodyPr/>
          <a:lstStyle/>
          <a:p>
            <a:fld id="{BEFFBA33-E105-6C49-9668-8AE77FB2F079}" type="slidenum">
              <a:rPr lang="en-US" smtClean="0"/>
              <a:t>8</a:t>
            </a:fld>
            <a:endParaRPr lang="en-US"/>
          </a:p>
        </p:txBody>
      </p:sp>
    </p:spTree>
    <p:extLst>
      <p:ext uri="{BB962C8B-B14F-4D97-AF65-F5344CB8AC3E}">
        <p14:creationId xmlns:p14="http://schemas.microsoft.com/office/powerpoint/2010/main" val="14466753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During natural disasters, Infrastructure damage impacts both the physical health system and individual patients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-massive destruction of health facilities plus a massive influx of patients may limit space forcing staff to make difficult triage choices, limits ability to offer any palliative care let alone dignified/quiet/private space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-Vulnerable individuals with chronic/life limiting health needs may not have resources to overcome barriers to accessing care (due to financial/mobility barriers) –mobility challenges all that much more amplified when roads are destroyed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-crowded, inadequate temporary housing can exacerbate illnesses like COPD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-cut off from maintenance medications for congestive heart failure leading to premature death </a:t>
            </a:r>
          </a:p>
          <a:p>
            <a:endParaRPr lang="en-US" dirty="0"/>
          </a:p>
        </p:txBody>
      </p:sp>
      <p:sp>
        <p:nvSpPr>
          <p:cNvPr id="4" name="Slide Number Placeholder 3"/>
          <p:cNvSpPr>
            <a:spLocks noGrp="1"/>
          </p:cNvSpPr>
          <p:nvPr>
            <p:ph type="sldNum" sz="quarter" idx="5"/>
          </p:nvPr>
        </p:nvSpPr>
        <p:spPr/>
        <p:txBody>
          <a:bodyPr/>
          <a:lstStyle/>
          <a:p>
            <a:fld id="{BEFFBA33-E105-6C49-9668-8AE77FB2F079}" type="slidenum">
              <a:rPr lang="en-US" smtClean="0"/>
              <a:t>9</a:t>
            </a:fld>
            <a:endParaRPr lang="en-US"/>
          </a:p>
        </p:txBody>
      </p:sp>
    </p:spTree>
    <p:extLst>
      <p:ext uri="{BB962C8B-B14F-4D97-AF65-F5344CB8AC3E}">
        <p14:creationId xmlns:p14="http://schemas.microsoft.com/office/powerpoint/2010/main" val="42763985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Labyrinthine care pathways:</a:t>
            </a:r>
          </a:p>
          <a:p>
            <a:r>
              <a:rPr lang="en-US" dirty="0"/>
              <a:t>Complexity of travelling when feeling terrible, nauseous, etc. </a:t>
            </a:r>
          </a:p>
          <a:p>
            <a:r>
              <a:rPr lang="en-US" dirty="0"/>
              <a:t>-requirement to travel from camp in south-east, to capital in Kigali for approvals, then on to cancer center in north for treatment, often sleep outside in hospital courtyard the night before treatments </a:t>
            </a:r>
          </a:p>
          <a:p>
            <a:endParaRPr lang="en-US" dirty="0"/>
          </a:p>
          <a:p>
            <a:r>
              <a:rPr lang="en-US" dirty="0"/>
              <a:t>NUTRITION: how to eat variety of foods when family starving?</a:t>
            </a:r>
          </a:p>
          <a:p>
            <a:endParaRPr lang="en-US" dirty="0"/>
          </a:p>
          <a:p>
            <a:r>
              <a:rPr lang="en-CA" sz="1200" kern="1200" dirty="0">
                <a:solidFill>
                  <a:schemeClr val="tx1"/>
                </a:solidFill>
                <a:latin typeface="+mn-lt"/>
                <a:ea typeface="+mn-ea"/>
                <a:cs typeface="+mn-cs"/>
              </a:rPr>
              <a:t>Being unsettled: ESPECIALLY: fear of dying away from home, fear of leaving family members behind in a foreign country, wanted to connect with lost family members</a:t>
            </a:r>
            <a:endParaRPr lang="en-US" dirty="0"/>
          </a:p>
        </p:txBody>
      </p:sp>
      <p:sp>
        <p:nvSpPr>
          <p:cNvPr id="4" name="Slide Number Placeholder 3"/>
          <p:cNvSpPr>
            <a:spLocks noGrp="1"/>
          </p:cNvSpPr>
          <p:nvPr>
            <p:ph type="sldNum" sz="quarter" idx="5"/>
          </p:nvPr>
        </p:nvSpPr>
        <p:spPr/>
        <p:txBody>
          <a:bodyPr/>
          <a:lstStyle/>
          <a:p>
            <a:fld id="{BEFFBA33-E105-6C49-9668-8AE77FB2F079}" type="slidenum">
              <a:rPr lang="en-US" smtClean="0"/>
              <a:t>10</a:t>
            </a:fld>
            <a:endParaRPr lang="en-US"/>
          </a:p>
        </p:txBody>
      </p:sp>
    </p:spTree>
    <p:extLst>
      <p:ext uri="{BB962C8B-B14F-4D97-AF65-F5344CB8AC3E}">
        <p14:creationId xmlns:p14="http://schemas.microsoft.com/office/powerpoint/2010/main" val="27401415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need for interdisciplinary care to address variety of needs</a:t>
            </a:r>
          </a:p>
          <a:p>
            <a:r>
              <a:rPr lang="en-US" dirty="0"/>
              <a:t>-dedicated departments so they don’t have to wait in triage lines</a:t>
            </a:r>
          </a:p>
          <a:p>
            <a:r>
              <a:rPr lang="en-US" dirty="0"/>
              <a:t>-specific medications needed to relieve symptoms</a:t>
            </a:r>
          </a:p>
          <a:p>
            <a:r>
              <a:rPr lang="en-US" dirty="0"/>
              <a:t>-access to transportation</a:t>
            </a:r>
          </a:p>
          <a:p>
            <a:r>
              <a:rPr lang="en-US" dirty="0"/>
              <a:t>-small details you wouldn’t necessarily think of such as a fan, electricity, clean toilets</a:t>
            </a:r>
          </a:p>
          <a:p>
            <a:r>
              <a:rPr lang="en-US" dirty="0"/>
              <a:t>-importance of peer support and volunteer caregivers to just accompany dying patients</a:t>
            </a:r>
          </a:p>
        </p:txBody>
      </p:sp>
      <p:sp>
        <p:nvSpPr>
          <p:cNvPr id="4" name="Slide Number Placeholder 3"/>
          <p:cNvSpPr>
            <a:spLocks noGrp="1"/>
          </p:cNvSpPr>
          <p:nvPr>
            <p:ph type="sldNum" sz="quarter" idx="5"/>
          </p:nvPr>
        </p:nvSpPr>
        <p:spPr/>
        <p:txBody>
          <a:bodyPr/>
          <a:lstStyle/>
          <a:p>
            <a:fld id="{BEFFBA33-E105-6C49-9668-8AE77FB2F079}" type="slidenum">
              <a:rPr lang="en-US" smtClean="0"/>
              <a:t>11</a:t>
            </a:fld>
            <a:endParaRPr lang="en-US"/>
          </a:p>
        </p:txBody>
      </p:sp>
    </p:spTree>
    <p:extLst>
      <p:ext uri="{BB962C8B-B14F-4D97-AF65-F5344CB8AC3E}">
        <p14:creationId xmlns:p14="http://schemas.microsoft.com/office/powerpoint/2010/main" val="9541829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you do when cure is no longer an option? </a:t>
            </a:r>
          </a:p>
          <a:p>
            <a:endParaRPr lang="en-US" dirty="0"/>
          </a:p>
          <a:p>
            <a:r>
              <a:rPr lang="en-US" dirty="0"/>
              <a:t>Other sense: what can you do when there is nothing left to offer due to resource scarcity.  We learned from participants that there are still low cost interventions that exist</a:t>
            </a:r>
          </a:p>
          <a:p>
            <a:endParaRPr lang="en-US" dirty="0"/>
          </a:p>
          <a:p>
            <a:r>
              <a:rPr lang="en-US" dirty="0"/>
              <a:t>One of the main moral argument against the application of PC is said to be a choice between curative or palliative care, a dichotomy. </a:t>
            </a:r>
          </a:p>
          <a:p>
            <a:r>
              <a:rPr lang="en-US" dirty="0"/>
              <a:t>-people are dying potentially curable illness, what is the role of palliative care.?</a:t>
            </a:r>
          </a:p>
          <a:p>
            <a:r>
              <a:rPr lang="en-US"/>
              <a:t>-Our </a:t>
            </a:r>
            <a:r>
              <a:rPr lang="en-US" dirty="0"/>
              <a:t>research shows that there are many ways in which the two happen simultaneously. </a:t>
            </a:r>
          </a:p>
          <a:p>
            <a:r>
              <a:rPr lang="en-US" dirty="0"/>
              <a:t>We have been hearing stories for months about how it is being done, even if not recognized formally, not budgeted as a line item, or as part of a targeted donor campaign. </a:t>
            </a:r>
          </a:p>
          <a:p>
            <a:endParaRPr lang="en-US" dirty="0"/>
          </a:p>
          <a:p>
            <a:r>
              <a:rPr lang="en-US" dirty="0"/>
              <a:t>We need to be working at all levels to address global and local health system barriers to palliative care. </a:t>
            </a:r>
            <a:r>
              <a:rPr lang="en-US" sz="1200" kern="1200" dirty="0">
                <a:solidFill>
                  <a:schemeClr val="tx1"/>
                </a:solidFill>
                <a:effectLst/>
                <a:latin typeface="+mn-lt"/>
                <a:ea typeface="+mn-ea"/>
                <a:cs typeface="+mn-cs"/>
              </a:rPr>
              <a:t>Palliative care was recognized as an essential component of holistic, comprehensive humanitarian healthcare, and should never act as a substitute  to health system improvements for curative care.</a:t>
            </a:r>
            <a:endParaRPr lang="en-CA"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BEFFBA33-E105-6C49-9668-8AE77FB2F079}" type="slidenum">
              <a:rPr lang="en-US" smtClean="0"/>
              <a:t>12</a:t>
            </a:fld>
            <a:endParaRPr lang="en-US"/>
          </a:p>
        </p:txBody>
      </p:sp>
    </p:spTree>
    <p:extLst>
      <p:ext uri="{BB962C8B-B14F-4D97-AF65-F5344CB8AC3E}">
        <p14:creationId xmlns:p14="http://schemas.microsoft.com/office/powerpoint/2010/main" val="28182231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EFFBA33-E105-6C49-9668-8AE77FB2F079}" type="slidenum">
              <a:rPr lang="en-US" smtClean="0"/>
              <a:t>13</a:t>
            </a:fld>
            <a:endParaRPr lang="en-US"/>
          </a:p>
        </p:txBody>
      </p:sp>
    </p:spTree>
    <p:extLst>
      <p:ext uri="{BB962C8B-B14F-4D97-AF65-F5344CB8AC3E}">
        <p14:creationId xmlns:p14="http://schemas.microsoft.com/office/powerpoint/2010/main" val="23667539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89" name="Group 88"/>
          <p:cNvGrpSpPr/>
          <p:nvPr/>
        </p:nvGrpSpPr>
        <p:grpSpPr>
          <a:xfrm>
            <a:off x="-329674" y="-59376"/>
            <a:ext cx="12515851" cy="6923798"/>
            <a:chOff x="-329674" y="-51881"/>
            <a:chExt cx="12515851" cy="6923798"/>
          </a:xfrm>
        </p:grpSpPr>
        <p:sp>
          <p:nvSpPr>
            <p:cNvPr id="90"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3"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0"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1"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2"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3"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5"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6"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7"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8"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1669293" y="1186483"/>
            <a:ext cx="8848345" cy="4477933"/>
            <a:chOff x="1669293" y="1186483"/>
            <a:chExt cx="8848345" cy="4477933"/>
          </a:xfrm>
        </p:grpSpPr>
        <p:sp>
          <p:nvSpPr>
            <p:cNvPr id="39" name="Rectangle 38"/>
            <p:cNvSpPr/>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p:cNvSpPr/>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ctrTitle"/>
          </p:nvPr>
        </p:nvSpPr>
        <p:spPr>
          <a:xfrm>
            <a:off x="1759236" y="2075504"/>
            <a:ext cx="8679915" cy="1748729"/>
          </a:xfrm>
        </p:spPr>
        <p:txBody>
          <a:bodyPr bIns="0" anchor="b">
            <a:normAutofit/>
          </a:bodyPr>
          <a:lstStyle>
            <a:lvl1pPr algn="ctr">
              <a:lnSpc>
                <a:spcPct val="80000"/>
              </a:lnSpc>
              <a:defRPr sz="5400" spc="-150">
                <a:solidFill>
                  <a:srgbClr val="FFFEFF"/>
                </a:solidFill>
              </a:defRPr>
            </a:lvl1pPr>
          </a:lstStyle>
          <a:p>
            <a:r>
              <a:rPr lang="en-US"/>
              <a:t>Click to edit Master title style</a:t>
            </a:r>
            <a:endParaRPr lang="en-US" dirty="0"/>
          </a:p>
        </p:txBody>
      </p:sp>
      <p:sp>
        <p:nvSpPr>
          <p:cNvPr id="3" name="Subtitle 2"/>
          <p:cNvSpPr>
            <a:spLocks noGrp="1"/>
          </p:cNvSpPr>
          <p:nvPr>
            <p:ph type="subTitle" idx="1"/>
          </p:nvPr>
        </p:nvSpPr>
        <p:spPr>
          <a:xfrm>
            <a:off x="1759237" y="3906266"/>
            <a:ext cx="8673427" cy="1322587"/>
          </a:xfrm>
        </p:spPr>
        <p:txBody>
          <a:bodyPr tIns="0">
            <a:normAutofit/>
          </a:bodyPr>
          <a:lstStyle>
            <a:lvl1pPr marL="0" indent="0" algn="ctr">
              <a:lnSpc>
                <a:spcPct val="100000"/>
              </a:lnSpc>
              <a:buNone/>
              <a:defRPr sz="1800" b="0">
                <a:solidFill>
                  <a:srgbClr val="FFFEFF"/>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804672" y="320040"/>
            <a:ext cx="3657600" cy="320040"/>
          </a:xfrm>
        </p:spPr>
        <p:txBody>
          <a:bodyPr vert="horz" lIns="91440" tIns="45720" rIns="91440" bIns="45720" rtlCol="0" anchor="ctr"/>
          <a:lstStyle>
            <a:lvl1pPr>
              <a:defRPr lang="en-US"/>
            </a:lvl1pPr>
          </a:lstStyle>
          <a:p>
            <a:fld id="{48A87A34-81AB-432B-8DAE-1953F412C126}" type="datetimeFigureOut">
              <a:rPr lang="en-US" dirty="0"/>
              <a:pPr/>
              <a:t>3/14/19</a:t>
            </a:fld>
            <a:endParaRPr lang="en-US" dirty="0"/>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80" name="Group 79"/>
          <p:cNvGrpSpPr/>
          <p:nvPr/>
        </p:nvGrpSpPr>
        <p:grpSpPr>
          <a:xfrm>
            <a:off x="-417513" y="0"/>
            <a:ext cx="12584114" cy="6853238"/>
            <a:chOff x="-417513" y="0"/>
            <a:chExt cx="12584114" cy="6853238"/>
          </a:xfrm>
        </p:grpSpPr>
        <p:sp>
          <p:nvSpPr>
            <p:cNvPr id="81"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7" name="Group 26"/>
          <p:cNvGrpSpPr/>
          <p:nvPr/>
        </p:nvGrpSpPr>
        <p:grpSpPr>
          <a:xfrm>
            <a:off x="800144" y="1699589"/>
            <a:ext cx="3674476" cy="3470421"/>
            <a:chOff x="697883" y="1816768"/>
            <a:chExt cx="3674476" cy="3470421"/>
          </a:xfrm>
        </p:grpSpPr>
        <p:sp>
          <p:nvSpPr>
            <p:cNvPr id="28" name="Rectangle 27"/>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9"/>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49925"/>
            <a:ext cx="3498979" cy="2456442"/>
          </a:xfrm>
        </p:spPr>
        <p:txBody>
          <a:bodyPr/>
          <a:lstStyle>
            <a:lvl1pPr>
              <a:defRPr>
                <a:solidFill>
                  <a:srgbClr val="FFFEFF"/>
                </a:solidFill>
              </a:defRPr>
            </a:lvl1pPr>
          </a:lstStyle>
          <a:p>
            <a:r>
              <a:rPr lang="en-US"/>
              <a:t>Click to edit Master title style</a:t>
            </a:r>
            <a:endParaRPr lang="en-US" dirty="0"/>
          </a:p>
        </p:txBody>
      </p:sp>
      <p:sp>
        <p:nvSpPr>
          <p:cNvPr id="3" name="Content Placeholder 2"/>
          <p:cNvSpPr>
            <a:spLocks noGrp="1"/>
          </p:cNvSpPr>
          <p:nvPr>
            <p:ph idx="1"/>
          </p:nvPr>
        </p:nvSpPr>
        <p:spPr>
          <a:xfrm>
            <a:off x="5118447" y="803186"/>
            <a:ext cx="6281873" cy="5248622"/>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3/14/19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77" name="Group 76"/>
          <p:cNvGrpSpPr/>
          <p:nvPr/>
        </p:nvGrpSpPr>
        <p:grpSpPr>
          <a:xfrm>
            <a:off x="-329674" y="-59376"/>
            <a:ext cx="12515851" cy="6923798"/>
            <a:chOff x="-329674" y="-51881"/>
            <a:chExt cx="12515851" cy="6923798"/>
          </a:xfrm>
        </p:grpSpPr>
        <p:sp>
          <p:nvSpPr>
            <p:cNvPr id="78"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3259545" y="1186483"/>
            <a:ext cx="5666145" cy="4477933"/>
            <a:chOff x="3259545" y="1186483"/>
            <a:chExt cx="5666145" cy="4477933"/>
          </a:xfrm>
        </p:grpSpPr>
        <p:sp>
          <p:nvSpPr>
            <p:cNvPr id="99" name="Rectangle 98"/>
            <p:cNvSpPr/>
            <p:nvPr/>
          </p:nvSpPr>
          <p:spPr>
            <a:xfrm>
              <a:off x="3259545" y="1186483"/>
              <a:ext cx="5657881"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1" name="Rectangle 100"/>
            <p:cNvSpPr/>
            <p:nvPr/>
          </p:nvSpPr>
          <p:spPr>
            <a:xfrm>
              <a:off x="3259545" y="1991156"/>
              <a:ext cx="5666145"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3344216" y="2074730"/>
            <a:ext cx="5490224" cy="1689390"/>
          </a:xfrm>
        </p:spPr>
        <p:txBody>
          <a:bodyPr bIns="0" anchor="b">
            <a:normAutofit/>
          </a:bodyPr>
          <a:lstStyle>
            <a:lvl1pPr algn="ctr">
              <a:defRPr sz="4400">
                <a:solidFill>
                  <a:srgbClr val="FFFEFF"/>
                </a:solidFill>
              </a:defRPr>
            </a:lvl1pPr>
          </a:lstStyle>
          <a:p>
            <a:r>
              <a:rPr lang="en-US"/>
              <a:t>Click to edit Master title style</a:t>
            </a:r>
            <a:endParaRPr lang="en-US" dirty="0"/>
          </a:p>
        </p:txBody>
      </p:sp>
      <p:sp>
        <p:nvSpPr>
          <p:cNvPr id="3" name="Text Placeholder 2"/>
          <p:cNvSpPr>
            <a:spLocks noGrp="1"/>
          </p:cNvSpPr>
          <p:nvPr>
            <p:ph type="body" idx="1"/>
          </p:nvPr>
        </p:nvSpPr>
        <p:spPr>
          <a:xfrm>
            <a:off x="3344215" y="3846851"/>
            <a:ext cx="5490223" cy="1383770"/>
          </a:xfrm>
        </p:spPr>
        <p:txBody>
          <a:bodyPr tIns="0">
            <a:normAutofit/>
          </a:bodyPr>
          <a:lstStyle>
            <a:lvl1pPr marL="0" indent="0" algn="ctr">
              <a:buNone/>
              <a:defRPr sz="1800">
                <a:solidFill>
                  <a:srgbClr val="FFFEFF"/>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04672" y="320040"/>
            <a:ext cx="3657600" cy="320040"/>
          </a:xfrm>
        </p:spPr>
        <p:txBody>
          <a:bodyPr/>
          <a:lstStyle/>
          <a:p>
            <a:fld id="{48A87A34-81AB-432B-8DAE-1953F412C126}" type="datetimeFigureOut">
              <a:rPr lang="en-US" dirty="0"/>
              <a:t>3/14/19</a:t>
            </a:fld>
            <a:endParaRPr lang="en-US" dirty="0"/>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37" name="Group 36"/>
          <p:cNvGrpSpPr/>
          <p:nvPr/>
        </p:nvGrpSpPr>
        <p:grpSpPr>
          <a:xfrm>
            <a:off x="-417513" y="0"/>
            <a:ext cx="12584114" cy="6853238"/>
            <a:chOff x="-417513" y="0"/>
            <a:chExt cx="12584114" cy="6853238"/>
          </a:xfrm>
        </p:grpSpPr>
        <p:sp>
          <p:nvSpPr>
            <p:cNvPr id="3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59" name="Group 58"/>
          <p:cNvGrpSpPr/>
          <p:nvPr/>
        </p:nvGrpSpPr>
        <p:grpSpPr>
          <a:xfrm>
            <a:off x="800144" y="1699589"/>
            <a:ext cx="3674476" cy="3470421"/>
            <a:chOff x="697883" y="1816768"/>
            <a:chExt cx="3674476" cy="3470421"/>
          </a:xfrm>
        </p:grpSpPr>
        <p:sp>
          <p:nvSpPr>
            <p:cNvPr id="60" name="Rectangle 59"/>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 name="Rectangle 61"/>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0" y="2339669"/>
            <a:ext cx="3500828" cy="2470065"/>
          </a:xfrm>
        </p:spPr>
        <p:txBody>
          <a:bodyPr lIns="91440" tIns="91440" rIns="91440" bIns="91440"/>
          <a:lstStyle>
            <a:lvl1pPr>
              <a:defRPr>
                <a:solidFill>
                  <a:srgbClr val="FFFEFF"/>
                </a:solidFill>
              </a:defRPr>
            </a:lvl1pPr>
          </a:lstStyle>
          <a:p>
            <a:r>
              <a:rPr lang="en-US"/>
              <a:t>Click to edit Master title style</a:t>
            </a:r>
            <a:endParaRPr lang="en-US" dirty="0"/>
          </a:p>
        </p:txBody>
      </p:sp>
      <p:sp>
        <p:nvSpPr>
          <p:cNvPr id="3" name="Content Placeholder 2"/>
          <p:cNvSpPr>
            <a:spLocks noGrp="1"/>
          </p:cNvSpPr>
          <p:nvPr>
            <p:ph sz="half" idx="1"/>
          </p:nvPr>
        </p:nvSpPr>
        <p:spPr>
          <a:xfrm>
            <a:off x="5120878" y="803187"/>
            <a:ext cx="6269591" cy="238265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118447" y="3672162"/>
            <a:ext cx="6272022" cy="238358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804672" y="320040"/>
            <a:ext cx="3657600" cy="320040"/>
          </a:xfrm>
        </p:spPr>
        <p:txBody>
          <a:bodyPr/>
          <a:lstStyle/>
          <a:p>
            <a:fld id="{48A87A34-81AB-432B-8DAE-1953F412C126}" type="datetimeFigureOut">
              <a:rPr lang="en-US" dirty="0"/>
              <a:t>3/14/19</a:t>
            </a:fld>
            <a:endParaRPr lang="en-US" dirty="0"/>
          </a:p>
        </p:txBody>
      </p:sp>
      <p:sp>
        <p:nvSpPr>
          <p:cNvPr id="6" name="Footer Placeholder 5"/>
          <p:cNvSpPr>
            <a:spLocks noGrp="1"/>
          </p:cNvSpPr>
          <p:nvPr>
            <p:ph type="ftr" sz="quarter" idx="11"/>
          </p:nvPr>
        </p:nvSpPr>
        <p:spPr>
          <a:xfrm>
            <a:off x="804672" y="6227064"/>
            <a:ext cx="10588752" cy="320040"/>
          </a:xfrm>
        </p:spPr>
        <p:txBody>
          <a:bodyPr/>
          <a:lstStyle/>
          <a:p>
            <a:endParaRPr lang="en-US" dirty="0"/>
          </a:p>
        </p:txBody>
      </p:sp>
      <p:sp>
        <p:nvSpPr>
          <p:cNvPr id="7" name="Slide Number Placeholder 6"/>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39" name="Group 38"/>
          <p:cNvGrpSpPr/>
          <p:nvPr/>
        </p:nvGrpSpPr>
        <p:grpSpPr>
          <a:xfrm>
            <a:off x="-417513" y="0"/>
            <a:ext cx="12584114" cy="6853238"/>
            <a:chOff x="-417513" y="0"/>
            <a:chExt cx="12584114" cy="6853238"/>
          </a:xfrm>
        </p:grpSpPr>
        <p:sp>
          <p:nvSpPr>
            <p:cNvPr id="40"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6"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7"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61" name="Group 60"/>
          <p:cNvGrpSpPr/>
          <p:nvPr/>
        </p:nvGrpSpPr>
        <p:grpSpPr>
          <a:xfrm>
            <a:off x="800144" y="1699589"/>
            <a:ext cx="3674476" cy="3470421"/>
            <a:chOff x="697883" y="1816768"/>
            <a:chExt cx="3674476" cy="3470421"/>
          </a:xfrm>
        </p:grpSpPr>
        <p:sp>
          <p:nvSpPr>
            <p:cNvPr id="62" name="Rectangle 6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Rectangle 63"/>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1" y="2363915"/>
            <a:ext cx="3500828" cy="2460497"/>
          </a:xfrm>
        </p:spPr>
        <p:txBody>
          <a:bodyPr lIns="91440" tIns="91440" rIns="91440" bIns="91440"/>
          <a:lstStyle>
            <a:lvl1pPr>
              <a:defRPr>
                <a:solidFill>
                  <a:srgbClr val="FFFEFF"/>
                </a:solidFill>
              </a:defRPr>
            </a:lvl1pPr>
          </a:lstStyle>
          <a:p>
            <a:r>
              <a:rPr lang="en-US"/>
              <a:t>Click to edit Master title style</a:t>
            </a:r>
            <a:endParaRPr lang="en-US" dirty="0"/>
          </a:p>
        </p:txBody>
      </p:sp>
      <p:sp>
        <p:nvSpPr>
          <p:cNvPr id="3" name="Text Placeholder 2"/>
          <p:cNvSpPr>
            <a:spLocks noGrp="1"/>
          </p:cNvSpPr>
          <p:nvPr>
            <p:ph type="body" idx="1"/>
          </p:nvPr>
        </p:nvSpPr>
        <p:spPr>
          <a:xfrm>
            <a:off x="5125137" y="803185"/>
            <a:ext cx="6265088"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5125305" y="1488985"/>
            <a:ext cx="6264350" cy="169685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18653" y="3665887"/>
            <a:ext cx="6264414"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118447" y="4351687"/>
            <a:ext cx="6265588" cy="17040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804672" y="320040"/>
            <a:ext cx="3657600" cy="320040"/>
          </a:xfrm>
        </p:spPr>
        <p:txBody>
          <a:bodyPr/>
          <a:lstStyle/>
          <a:p>
            <a:fld id="{48A87A34-81AB-432B-8DAE-1953F412C126}" type="datetimeFigureOut">
              <a:rPr lang="en-US" dirty="0"/>
              <a:t>3/14/19</a:t>
            </a:fld>
            <a:endParaRPr lang="en-US" dirty="0"/>
          </a:p>
        </p:txBody>
      </p:sp>
      <p:sp>
        <p:nvSpPr>
          <p:cNvPr id="8" name="Footer Placeholder 7"/>
          <p:cNvSpPr>
            <a:spLocks noGrp="1"/>
          </p:cNvSpPr>
          <p:nvPr>
            <p:ph type="ftr" sz="quarter" idx="11"/>
          </p:nvPr>
        </p:nvSpPr>
        <p:spPr>
          <a:xfrm>
            <a:off x="804672" y="6227064"/>
            <a:ext cx="10588752" cy="320040"/>
          </a:xfrm>
        </p:spPr>
        <p:txBody>
          <a:bodyPr/>
          <a:lstStyle/>
          <a:p>
            <a:endParaRPr lang="en-US" dirty="0"/>
          </a:p>
        </p:txBody>
      </p:sp>
      <p:sp>
        <p:nvSpPr>
          <p:cNvPr id="9" name="Slide Number Placeholder 8"/>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77" name="Group 76"/>
          <p:cNvGrpSpPr/>
          <p:nvPr/>
        </p:nvGrpSpPr>
        <p:grpSpPr>
          <a:xfrm>
            <a:off x="-417513" y="0"/>
            <a:ext cx="12584114" cy="6853238"/>
            <a:chOff x="-417513" y="0"/>
            <a:chExt cx="12584114" cy="6853238"/>
          </a:xfrm>
        </p:grpSpPr>
        <p:sp>
          <p:nvSpPr>
            <p:cNvPr id="7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4" name="Group 23"/>
          <p:cNvGrpSpPr/>
          <p:nvPr/>
        </p:nvGrpSpPr>
        <p:grpSpPr>
          <a:xfrm>
            <a:off x="800144" y="1699589"/>
            <a:ext cx="3674476" cy="3470421"/>
            <a:chOff x="697883" y="1816768"/>
            <a:chExt cx="3674476" cy="3470421"/>
          </a:xfrm>
        </p:grpSpPr>
        <p:sp>
          <p:nvSpPr>
            <p:cNvPr id="25" name="Rectangle 24"/>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2"/>
          </a:xfrm>
        </p:spPr>
        <p:txBody>
          <a:bodyPr/>
          <a:lstStyle>
            <a:lvl1pPr>
              <a:defRPr>
                <a:solidFill>
                  <a:srgbClr val="FFFEFF"/>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3/14/19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04672" y="320040"/>
            <a:ext cx="3657600" cy="320040"/>
          </a:xfrm>
        </p:spPr>
        <p:txBody>
          <a:bodyPr/>
          <a:lstStyle/>
          <a:p>
            <a:fld id="{48A87A34-81AB-432B-8DAE-1953F412C126}" type="datetimeFigureOut">
              <a:rPr lang="en-US" dirty="0"/>
              <a:t>3/14/19</a:t>
            </a:fld>
            <a:endParaRPr lang="en-US" dirty="0"/>
          </a:p>
        </p:txBody>
      </p:sp>
      <p:sp>
        <p:nvSpPr>
          <p:cNvPr id="3" name="Footer Placeholder 2"/>
          <p:cNvSpPr>
            <a:spLocks noGrp="1"/>
          </p:cNvSpPr>
          <p:nvPr>
            <p:ph type="ftr" sz="quarter" idx="11"/>
          </p:nvPr>
        </p:nvSpPr>
        <p:spPr>
          <a:xfrm>
            <a:off x="804672" y="6227064"/>
            <a:ext cx="10588752" cy="320040"/>
          </a:xfrm>
        </p:spPr>
        <p:txBody>
          <a:bodyPr/>
          <a:lstStyle/>
          <a:p>
            <a:endParaRPr lang="en-US" dirty="0"/>
          </a:p>
        </p:txBody>
      </p:sp>
      <p:sp>
        <p:nvSpPr>
          <p:cNvPr id="4" name="Slide Number Placeholder 3"/>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74" name="Group 73"/>
          <p:cNvGrpSpPr/>
          <p:nvPr/>
        </p:nvGrpSpPr>
        <p:grpSpPr>
          <a:xfrm>
            <a:off x="-417513" y="0"/>
            <a:ext cx="12584114" cy="6853238"/>
            <a:chOff x="-417513" y="0"/>
            <a:chExt cx="12584114" cy="6853238"/>
          </a:xfrm>
        </p:grpSpPr>
        <p:sp>
          <p:nvSpPr>
            <p:cNvPr id="75"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6"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9"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1"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2"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1" name="Group 20"/>
          <p:cNvGrpSpPr/>
          <p:nvPr/>
        </p:nvGrpSpPr>
        <p:grpSpPr>
          <a:xfrm>
            <a:off x="800144" y="1699589"/>
            <a:ext cx="3674476" cy="3470421"/>
            <a:chOff x="697883" y="1816768"/>
            <a:chExt cx="3674476" cy="3470421"/>
          </a:xfrm>
        </p:grpSpPr>
        <p:sp>
          <p:nvSpPr>
            <p:cNvPr id="22" name="Rectangle 2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52026"/>
            <a:ext cx="3501197" cy="1223298"/>
          </a:xfrm>
        </p:spPr>
        <p:txBody>
          <a:bodyPr bIns="0" anchor="b">
            <a:noAutofit/>
          </a:bodyPr>
          <a:lstStyle>
            <a:lvl1pPr algn="ctr">
              <a:defRPr sz="3200">
                <a:solidFill>
                  <a:srgbClr val="FFFEFF"/>
                </a:solidFill>
              </a:defRPr>
            </a:lvl1pPr>
          </a:lstStyle>
          <a:p>
            <a:r>
              <a:rPr lang="en-US"/>
              <a:t>Click to edit Master title style</a:t>
            </a:r>
            <a:endParaRPr lang="en-US" dirty="0"/>
          </a:p>
        </p:txBody>
      </p:sp>
      <p:sp>
        <p:nvSpPr>
          <p:cNvPr id="3" name="Content Placeholder 2"/>
          <p:cNvSpPr>
            <a:spLocks noGrp="1"/>
          </p:cNvSpPr>
          <p:nvPr>
            <p:ph idx="1"/>
          </p:nvPr>
        </p:nvSpPr>
        <p:spPr>
          <a:xfrm>
            <a:off x="5109983" y="802809"/>
            <a:ext cx="6275035" cy="5249940"/>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88631" y="3580186"/>
            <a:ext cx="3501197" cy="1221164"/>
          </a:xfrm>
        </p:spPr>
        <p:txBody>
          <a:bodyPr/>
          <a:lstStyle>
            <a:lvl1pPr marL="0" indent="0" algn="ctr">
              <a:buNone/>
              <a:defRPr sz="16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3/14/19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73" name="Group 72"/>
          <p:cNvGrpSpPr/>
          <p:nvPr/>
        </p:nvGrpSpPr>
        <p:grpSpPr>
          <a:xfrm>
            <a:off x="-329674" y="-59376"/>
            <a:ext cx="12515851" cy="6923798"/>
            <a:chOff x="-329674" y="-51881"/>
            <a:chExt cx="12515851" cy="6923798"/>
          </a:xfrm>
        </p:grpSpPr>
        <p:sp>
          <p:nvSpPr>
            <p:cNvPr id="81"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6" name="Group 75"/>
          <p:cNvGrpSpPr/>
          <p:nvPr/>
        </p:nvGrpSpPr>
        <p:grpSpPr>
          <a:xfrm>
            <a:off x="805336" y="1698331"/>
            <a:ext cx="5941540" cy="3470421"/>
            <a:chOff x="805336" y="1698331"/>
            <a:chExt cx="5941540" cy="3470421"/>
          </a:xfrm>
        </p:grpSpPr>
        <p:sp>
          <p:nvSpPr>
            <p:cNvPr id="77" name="Rectangle 76"/>
            <p:cNvSpPr/>
            <p:nvPr/>
          </p:nvSpPr>
          <p:spPr>
            <a:xfrm>
              <a:off x="805336" y="1698331"/>
              <a:ext cx="5941540"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 name="Isosceles Triangle 9"/>
            <p:cNvSpPr/>
            <p:nvPr/>
          </p:nvSpPr>
          <p:spPr>
            <a:xfrm rot="10800000">
              <a:off x="3618113" y="4896349"/>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p:cNvSpPr/>
            <p:nvPr/>
          </p:nvSpPr>
          <p:spPr>
            <a:xfrm>
              <a:off x="805336" y="2274403"/>
              <a:ext cx="5941540"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Picture Placeholder 2"/>
          <p:cNvSpPr>
            <a:spLocks noGrp="1" noChangeAspect="1"/>
          </p:cNvSpPr>
          <p:nvPr>
            <p:ph type="pic" idx="1"/>
          </p:nvPr>
        </p:nvSpPr>
        <p:spPr>
          <a:xfrm>
            <a:off x="7543510" y="0"/>
            <a:ext cx="4648490" cy="6858000"/>
          </a:xfrm>
          <a:solidFill>
            <a:schemeClr val="bg1">
              <a:lumMod val="65000"/>
              <a:lumOff val="3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885443" y="2360255"/>
            <a:ext cx="5776646" cy="1178032"/>
          </a:xfrm>
        </p:spPr>
        <p:txBody>
          <a:bodyPr bIns="0" anchor="b">
            <a:normAutofit/>
          </a:bodyPr>
          <a:lstStyle>
            <a:lvl1pPr>
              <a:defRPr sz="3600">
                <a:solidFill>
                  <a:srgbClr val="FFFE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885443" y="3545012"/>
            <a:ext cx="5776646" cy="1274198"/>
          </a:xfrm>
        </p:spPr>
        <p:txBody>
          <a:bodyPr>
            <a:normAutofit/>
          </a:bodyPr>
          <a:lstStyle>
            <a:lvl1pPr marL="0" indent="0" algn="ctr">
              <a:buNone/>
              <a:defRPr sz="18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04672" y="320040"/>
            <a:ext cx="3657600" cy="320040"/>
          </a:xfrm>
        </p:spPr>
        <p:txBody>
          <a:bodyPr/>
          <a:lstStyle/>
          <a:p>
            <a:fld id="{48A87A34-81AB-432B-8DAE-1953F412C126}" type="datetimeFigureOut">
              <a:rPr lang="en-US" dirty="0"/>
              <a:t>3/14/19</a:t>
            </a:fld>
            <a:endParaRPr lang="en-US" dirty="0"/>
          </a:p>
        </p:txBody>
      </p:sp>
      <p:sp>
        <p:nvSpPr>
          <p:cNvPr id="6" name="Footer Placeholder 5"/>
          <p:cNvSpPr>
            <a:spLocks noGrp="1"/>
          </p:cNvSpPr>
          <p:nvPr>
            <p:ph type="ftr" sz="quarter" idx="11"/>
          </p:nvPr>
        </p:nvSpPr>
        <p:spPr>
          <a:xfrm>
            <a:off x="804672" y="6227064"/>
            <a:ext cx="5942203" cy="320040"/>
          </a:xfrm>
        </p:spPr>
        <p:txBody>
          <a:bodyPr/>
          <a:lstStyle/>
          <a:p>
            <a:endParaRPr lang="en-US" dirty="0"/>
          </a:p>
        </p:txBody>
      </p:sp>
      <p:sp>
        <p:nvSpPr>
          <p:cNvPr id="7" name="Slide Number Placeholder 6"/>
          <p:cNvSpPr>
            <a:spLocks noGrp="1"/>
          </p:cNvSpPr>
          <p:nvPr>
            <p:ph type="sldNum" sz="quarter" idx="12"/>
          </p:nvPr>
        </p:nvSpPr>
        <p:spPr>
          <a:xfrm>
            <a:off x="5828377"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75" name="Group 74"/>
          <p:cNvGrpSpPr/>
          <p:nvPr/>
        </p:nvGrpSpPr>
        <p:grpSpPr>
          <a:xfrm>
            <a:off x="-417513"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800144"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1"/>
          </a:xfrm>
        </p:spPr>
        <p:txBody>
          <a:bodyPr/>
          <a:lstStyle>
            <a:lvl1pPr>
              <a:defRPr>
                <a:solidFill>
                  <a:srgbClr val="FFFE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109983" y="794719"/>
            <a:ext cx="6275035" cy="525709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3/14/19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75" name="Group 74"/>
          <p:cNvGrpSpPr/>
          <p:nvPr/>
        </p:nvGrpSpPr>
        <p:grpSpPr>
          <a:xfrm flipH="1">
            <a:off x="0"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7718948"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807437" y="2349925"/>
            <a:ext cx="3501195" cy="2456442"/>
          </a:xfrm>
        </p:spPr>
        <p:txBody>
          <a:bodyPr vert="eaVert"/>
          <a:lstStyle>
            <a:lvl1pPr algn="l">
              <a:lnSpc>
                <a:spcPct val="80000"/>
              </a:lnSpc>
              <a:defRPr>
                <a:solidFill>
                  <a:srgbClr val="FFFE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2747" y="798444"/>
            <a:ext cx="6268622" cy="525730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04672" y="320040"/>
            <a:ext cx="3657600" cy="320040"/>
          </a:xfrm>
        </p:spPr>
        <p:txBody>
          <a:bodyPr/>
          <a:lstStyle/>
          <a:p>
            <a:fld id="{48A87A34-81AB-432B-8DAE-1953F412C126}" type="datetimeFigureOut">
              <a:rPr lang="en-US" dirty="0"/>
              <a:t>3/14/19</a:t>
            </a:fld>
            <a:endParaRPr lang="en-US" dirty="0"/>
          </a:p>
        </p:txBody>
      </p:sp>
      <p:sp>
        <p:nvSpPr>
          <p:cNvPr id="5" name="Footer Placeholder 4"/>
          <p:cNvSpPr>
            <a:spLocks noGrp="1"/>
          </p:cNvSpPr>
          <p:nvPr>
            <p:ph type="ftr" sz="quarter" idx="11"/>
          </p:nvPr>
        </p:nvSpPr>
        <p:spPr>
          <a:xfrm>
            <a:off x="804672" y="6227064"/>
            <a:ext cx="10588752" cy="320040"/>
          </a:xfrm>
        </p:spPr>
        <p:txBody>
          <a:body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1161" y="2358391"/>
            <a:ext cx="3498667" cy="2456485"/>
          </a:xfrm>
          <a:prstGeom prst="rect">
            <a:avLst/>
          </a:prstGeom>
        </p:spPr>
        <p:txBody>
          <a:bodyPr vert="horz" lIns="228600" tIns="228600" rIns="228600" bIns="22860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434982" y="794719"/>
            <a:ext cx="5950036" cy="525709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p>
        </p:txBody>
      </p:sp>
      <p:sp>
        <p:nvSpPr>
          <p:cNvPr id="4" name="Date Placeholder 3"/>
          <p:cNvSpPr>
            <a:spLocks noGrp="1"/>
          </p:cNvSpPr>
          <p:nvPr>
            <p:ph type="dt" sz="half" idx="2"/>
          </p:nvPr>
        </p:nvSpPr>
        <p:spPr>
          <a:xfrm>
            <a:off x="804672" y="320040"/>
            <a:ext cx="3657600" cy="320040"/>
          </a:xfrm>
          <a:prstGeom prst="rect">
            <a:avLst/>
          </a:prstGeom>
        </p:spPr>
        <p:txBody>
          <a:bodyPr vert="horz" lIns="91440" tIns="45720" rIns="91440" bIns="45720" rtlCol="0" anchor="ctr"/>
          <a:lstStyle>
            <a:lvl1pPr algn="l">
              <a:defRPr sz="1000">
                <a:solidFill>
                  <a:schemeClr val="tx1">
                    <a:tint val="75000"/>
                  </a:schemeClr>
                </a:solidFill>
              </a:defRPr>
            </a:lvl1pPr>
          </a:lstStyle>
          <a:p>
            <a:fld id="{48A87A34-81AB-432B-8DAE-1953F412C126}" type="datetimeFigureOut">
              <a:rPr lang="en-US" dirty="0"/>
              <a:pPr/>
              <a:t>3/14/19</a:t>
            </a:fld>
            <a:endParaRPr lang="en-US" dirty="0"/>
          </a:p>
        </p:txBody>
      </p:sp>
      <p:sp>
        <p:nvSpPr>
          <p:cNvPr id="5" name="Footer Placeholder 4"/>
          <p:cNvSpPr>
            <a:spLocks noGrp="1"/>
          </p:cNvSpPr>
          <p:nvPr>
            <p:ph type="ftr" sz="quarter" idx="3"/>
          </p:nvPr>
        </p:nvSpPr>
        <p:spPr>
          <a:xfrm>
            <a:off x="804672" y="6227064"/>
            <a:ext cx="10588752" cy="320040"/>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469880" y="320040"/>
            <a:ext cx="914400" cy="320040"/>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lnSpc>
          <a:spcPct val="85000"/>
        </a:lnSpc>
        <a:spcBef>
          <a:spcPct val="0"/>
        </a:spcBef>
        <a:buNone/>
        <a:defRPr sz="4000" b="0" i="0" kern="1200" cap="none" spc="-15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10000"/>
        <a:buFont typeface="Wingdings" panose="05000000000000000000" pitchFamily="2" charset="2"/>
        <a:buChar char="§"/>
        <a:defRPr sz="1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emf"/><Relationship Id="rId3" Type="http://schemas.openxmlformats.org/officeDocument/2006/relationships/image" Target="../media/image1.jpe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hyperlink" Target="http://www.elrha.org/work/r2hc" TargetMode="Externa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13" Type="http://schemas.microsoft.com/office/2007/relationships/diagramDrawing" Target="../diagrams/drawing2.xml"/><Relationship Id="rId3" Type="http://schemas.openxmlformats.org/officeDocument/2006/relationships/image" Target="../media/image1.jpeg"/><Relationship Id="rId7" Type="http://schemas.openxmlformats.org/officeDocument/2006/relationships/diagramColors" Target="../diagrams/colors1.xml"/><Relationship Id="rId12" Type="http://schemas.openxmlformats.org/officeDocument/2006/relationships/diagramColors" Target="../diagrams/colors2.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QuickStyle" Target="../diagrams/quickStyle1.xml"/><Relationship Id="rId11" Type="http://schemas.openxmlformats.org/officeDocument/2006/relationships/diagramQuickStyle" Target="../diagrams/quickStyle2.xml"/><Relationship Id="rId5" Type="http://schemas.openxmlformats.org/officeDocument/2006/relationships/diagramLayout" Target="../diagrams/layout1.xml"/><Relationship Id="rId10" Type="http://schemas.openxmlformats.org/officeDocument/2006/relationships/diagramLayout" Target="../diagrams/layout2.xml"/><Relationship Id="rId4" Type="http://schemas.openxmlformats.org/officeDocument/2006/relationships/diagramData" Target="../diagrams/data1.xml"/><Relationship Id="rId9" Type="http://schemas.openxmlformats.org/officeDocument/2006/relationships/diagramData" Target="../diagrams/data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13.tiff"/><Relationship Id="rId3" Type="http://schemas.openxmlformats.org/officeDocument/2006/relationships/image" Target="../media/image8.jpeg"/><Relationship Id="rId7" Type="http://schemas.openxmlformats.org/officeDocument/2006/relationships/image" Target="../media/image12.tiff"/><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1.tiff"/><Relationship Id="rId5" Type="http://schemas.openxmlformats.org/officeDocument/2006/relationships/image" Target="../media/image10.jpg"/><Relationship Id="rId4" Type="http://schemas.openxmlformats.org/officeDocument/2006/relationships/image" Target="../media/image9.jpeg"/><Relationship Id="rId9" Type="http://schemas.openxmlformats.org/officeDocument/2006/relationships/image" Target="../media/image14.tiff"/></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6.jp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8.jpg"/><Relationship Id="rId4" Type="http://schemas.openxmlformats.org/officeDocument/2006/relationships/image" Target="../media/image17.jp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jpeg"/><Relationship Id="rId7" Type="http://schemas.openxmlformats.org/officeDocument/2006/relationships/diagramColors" Target="../diagrams/colors3.xml"/><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21.jpg"/><Relationship Id="rId5" Type="http://schemas.openxmlformats.org/officeDocument/2006/relationships/image" Target="../media/image20.jpg"/><Relationship Id="rId4" Type="http://schemas.openxmlformats.org/officeDocument/2006/relationships/image" Target="../media/image19.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00238-B88D-D44D-BC2F-23B44423E0AF}"/>
              </a:ext>
            </a:extLst>
          </p:cNvPr>
          <p:cNvSpPr>
            <a:spLocks noGrp="1"/>
          </p:cNvSpPr>
          <p:nvPr>
            <p:ph type="ctrTitle"/>
          </p:nvPr>
        </p:nvSpPr>
        <p:spPr/>
        <p:txBody>
          <a:bodyPr>
            <a:noAutofit/>
          </a:bodyPr>
          <a:lstStyle/>
          <a:p>
            <a:r>
              <a:rPr lang="en-CA" sz="3600" b="1" dirty="0">
                <a:solidFill>
                  <a:schemeClr val="bg1"/>
                </a:solidFill>
                <a:latin typeface="Arial" panose="020B0604020202020204" pitchFamily="34" charset="0"/>
              </a:rPr>
              <a:t>Dying in the Margins: </a:t>
            </a:r>
            <a:br>
              <a:rPr lang="en-CA" sz="3600" b="1" dirty="0">
                <a:solidFill>
                  <a:schemeClr val="bg1"/>
                </a:solidFill>
                <a:latin typeface="Arial" panose="020B0604020202020204" pitchFamily="34" charset="0"/>
              </a:rPr>
            </a:br>
            <a:r>
              <a:rPr lang="en-CA" sz="2800" b="1" dirty="0">
                <a:solidFill>
                  <a:schemeClr val="bg1"/>
                </a:solidFill>
                <a:latin typeface="Arial" panose="020B0604020202020204" pitchFamily="34" charset="0"/>
              </a:rPr>
              <a:t>Palliative Care, Humanitarian Crises and the Intersection of Global and Local Health Systems</a:t>
            </a:r>
            <a:endParaRPr lang="en-US" sz="2800" dirty="0"/>
          </a:p>
        </p:txBody>
      </p:sp>
      <p:sp>
        <p:nvSpPr>
          <p:cNvPr id="3" name="Subtitle 2">
            <a:extLst>
              <a:ext uri="{FF2B5EF4-FFF2-40B4-BE49-F238E27FC236}">
                <a16:creationId xmlns:a16="http://schemas.microsoft.com/office/drawing/2014/main" id="{32BFD90D-EFBB-3B4C-9CD3-694FD4F12CCF}"/>
              </a:ext>
            </a:extLst>
          </p:cNvPr>
          <p:cNvSpPr>
            <a:spLocks noGrp="1"/>
          </p:cNvSpPr>
          <p:nvPr>
            <p:ph type="subTitle" idx="1"/>
          </p:nvPr>
        </p:nvSpPr>
        <p:spPr/>
        <p:txBody>
          <a:bodyPr/>
          <a:lstStyle/>
          <a:p>
            <a:r>
              <a:rPr lang="en-US" b="1" dirty="0">
                <a:latin typeface="+mj-lt"/>
              </a:rPr>
              <a:t>Rachel </a:t>
            </a:r>
            <a:r>
              <a:rPr lang="en-US" b="1" dirty="0" err="1">
                <a:latin typeface="+mj-lt"/>
              </a:rPr>
              <a:t>Yantzi</a:t>
            </a:r>
            <a:endParaRPr lang="en-US" b="1" dirty="0">
              <a:latin typeface="+mj-lt"/>
            </a:endParaRPr>
          </a:p>
          <a:p>
            <a:r>
              <a:rPr lang="en-US" b="1" dirty="0">
                <a:latin typeface="+mj-lt"/>
              </a:rPr>
              <a:t>McMaster University</a:t>
            </a:r>
          </a:p>
        </p:txBody>
      </p:sp>
      <p:pic>
        <p:nvPicPr>
          <p:cNvPr id="4" name="Picture 3">
            <a:extLst>
              <a:ext uri="{FF2B5EF4-FFF2-40B4-BE49-F238E27FC236}">
                <a16:creationId xmlns:a16="http://schemas.microsoft.com/office/drawing/2014/main" id="{78DA0D9A-EBC9-DA4E-9A4D-A097446DC9B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974601" y="5799452"/>
            <a:ext cx="2278235" cy="661933"/>
          </a:xfrm>
          <a:prstGeom prst="rect">
            <a:avLst/>
          </a:prstGeom>
          <a:effectLst>
            <a:softEdge rad="25400"/>
          </a:effectLst>
        </p:spPr>
      </p:pic>
      <p:pic>
        <p:nvPicPr>
          <p:cNvPr id="5" name="Picture 4">
            <a:extLst>
              <a:ext uri="{FF2B5EF4-FFF2-40B4-BE49-F238E27FC236}">
                <a16:creationId xmlns:a16="http://schemas.microsoft.com/office/drawing/2014/main" id="{FCB47CD7-A779-9146-8188-B8656714537F}"/>
              </a:ext>
            </a:extLst>
          </p:cNvPr>
          <p:cNvPicPr/>
          <p:nvPr/>
        </p:nvPicPr>
        <p:blipFill>
          <a:blip r:embed="rId4" cstate="print">
            <a:extLst>
              <a:ext uri="{BEBA8EAE-BF5A-486C-A8C5-ECC9F3942E4B}">
                <a14:imgProps xmlns:a14="http://schemas.microsoft.com/office/drawing/2010/main">
                  <a14:imgLayer r:embed="rId5">
                    <a14:imgEffect>
                      <a14:colorTemperature colorTemp="4700"/>
                    </a14:imgEffect>
                  </a14:imgLayer>
                </a14:imgProps>
              </a:ext>
              <a:ext uri="{28A0092B-C50C-407E-A947-70E740481C1C}">
                <a14:useLocalDpi xmlns:a14="http://schemas.microsoft.com/office/drawing/2010/main"/>
              </a:ext>
            </a:extLst>
          </a:blip>
          <a:stretch>
            <a:fillRect/>
          </a:stretch>
        </p:blipFill>
        <p:spPr>
          <a:xfrm>
            <a:off x="322817" y="6272933"/>
            <a:ext cx="1471956" cy="397973"/>
          </a:xfrm>
          <a:prstGeom prst="rect">
            <a:avLst/>
          </a:prstGeom>
        </p:spPr>
      </p:pic>
      <p:pic>
        <p:nvPicPr>
          <p:cNvPr id="6" name="Picture 5">
            <a:extLst>
              <a:ext uri="{FF2B5EF4-FFF2-40B4-BE49-F238E27FC236}">
                <a16:creationId xmlns:a16="http://schemas.microsoft.com/office/drawing/2014/main" id="{7C35A389-AD15-1942-80DE-144ED0C8ED6A}"/>
              </a:ext>
            </a:extLst>
          </p:cNvPr>
          <p:cNvPicPr/>
          <p:nvPr/>
        </p:nvPicPr>
        <p:blipFill>
          <a:blip r:embed="rId6" cstate="print">
            <a:extLst>
              <a:ext uri="{28A0092B-C50C-407E-A947-70E740481C1C}">
                <a14:useLocalDpi xmlns:a14="http://schemas.microsoft.com/office/drawing/2010/main"/>
              </a:ext>
            </a:extLst>
          </a:blip>
          <a:stretch>
            <a:fillRect/>
          </a:stretch>
        </p:blipFill>
        <p:spPr>
          <a:xfrm>
            <a:off x="10432664" y="5627926"/>
            <a:ext cx="1635213" cy="544211"/>
          </a:xfrm>
          <a:prstGeom prst="rect">
            <a:avLst/>
          </a:prstGeom>
        </p:spPr>
      </p:pic>
      <p:pic>
        <p:nvPicPr>
          <p:cNvPr id="7" name="Picture 2" descr="Image result for wellcome trust uk aid logo">
            <a:extLst>
              <a:ext uri="{FF2B5EF4-FFF2-40B4-BE49-F238E27FC236}">
                <a16:creationId xmlns:a16="http://schemas.microsoft.com/office/drawing/2014/main" id="{E94DA927-903D-3B48-AB69-433DB56C65EB}"/>
              </a:ext>
            </a:extLst>
          </p:cNvPr>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10496749" y="6130419"/>
            <a:ext cx="1507045" cy="544211"/>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logo_mcmaster_full_colour">
            <a:extLst>
              <a:ext uri="{FF2B5EF4-FFF2-40B4-BE49-F238E27FC236}">
                <a16:creationId xmlns:a16="http://schemas.microsoft.com/office/drawing/2014/main" id="{0AED5F15-D85E-A940-B118-4001CCCBB544}"/>
              </a:ext>
            </a:extLst>
          </p:cNvPr>
          <p:cNvPicPr/>
          <p:nvPr/>
        </p:nvPicPr>
        <p:blipFill>
          <a:blip r:embed="rId8">
            <a:extLst>
              <a:ext uri="{28A0092B-C50C-407E-A947-70E740481C1C}">
                <a14:useLocalDpi xmlns:a14="http://schemas.microsoft.com/office/drawing/2010/main"/>
              </a:ext>
            </a:extLst>
          </a:blip>
          <a:srcRect/>
          <a:stretch>
            <a:fillRect/>
          </a:stretch>
        </p:blipFill>
        <p:spPr bwMode="auto">
          <a:xfrm>
            <a:off x="322817" y="5418115"/>
            <a:ext cx="1375778" cy="762673"/>
          </a:xfrm>
          <a:prstGeom prst="rect">
            <a:avLst/>
          </a:prstGeom>
          <a:noFill/>
          <a:ln>
            <a:noFill/>
          </a:ln>
        </p:spPr>
      </p:pic>
      <p:sp>
        <p:nvSpPr>
          <p:cNvPr id="9" name="TextBox 8">
            <a:extLst>
              <a:ext uri="{FF2B5EF4-FFF2-40B4-BE49-F238E27FC236}">
                <a16:creationId xmlns:a16="http://schemas.microsoft.com/office/drawing/2014/main" id="{DADD68AD-9699-C94B-A4CE-82818C69633B}"/>
              </a:ext>
            </a:extLst>
          </p:cNvPr>
          <p:cNvSpPr txBox="1"/>
          <p:nvPr/>
        </p:nvSpPr>
        <p:spPr>
          <a:xfrm>
            <a:off x="4857125" y="6477086"/>
            <a:ext cx="2477649" cy="287533"/>
          </a:xfrm>
          <a:prstGeom prst="rect">
            <a:avLst/>
          </a:prstGeom>
          <a:noFill/>
        </p:spPr>
        <p:txBody>
          <a:bodyPr wrap="square" rtlCol="0">
            <a:spAutoFit/>
          </a:bodyPr>
          <a:lstStyle/>
          <a:p>
            <a:r>
              <a:rPr lang="en-US" sz="1200" dirty="0">
                <a:latin typeface="+mj-lt"/>
              </a:rPr>
              <a:t>HEI Research Day  March 14</a:t>
            </a:r>
            <a:r>
              <a:rPr lang="en-US" sz="1200" baseline="30000" dirty="0">
                <a:latin typeface="+mj-lt"/>
              </a:rPr>
              <a:t>th</a:t>
            </a:r>
            <a:r>
              <a:rPr lang="en-US" sz="1200" dirty="0">
                <a:latin typeface="+mj-lt"/>
              </a:rPr>
              <a:t>, 2019</a:t>
            </a:r>
          </a:p>
        </p:txBody>
      </p:sp>
    </p:spTree>
    <p:extLst>
      <p:ext uri="{BB962C8B-B14F-4D97-AF65-F5344CB8AC3E}">
        <p14:creationId xmlns:p14="http://schemas.microsoft.com/office/powerpoint/2010/main" val="4850079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1E6E003-EB44-4A47-844B-D0739E20BA1C}"/>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56106" y="5752957"/>
            <a:ext cx="2278235" cy="661933"/>
          </a:xfrm>
          <a:prstGeom prst="rect">
            <a:avLst/>
          </a:prstGeom>
          <a:effectLst>
            <a:softEdge rad="25400"/>
          </a:effectLst>
        </p:spPr>
      </p:pic>
      <p:sp>
        <p:nvSpPr>
          <p:cNvPr id="5" name="TextBox 4">
            <a:extLst>
              <a:ext uri="{FF2B5EF4-FFF2-40B4-BE49-F238E27FC236}">
                <a16:creationId xmlns:a16="http://schemas.microsoft.com/office/drawing/2014/main" id="{946D56AB-3665-D047-8FD9-1F51B3469B3C}"/>
              </a:ext>
            </a:extLst>
          </p:cNvPr>
          <p:cNvSpPr txBox="1"/>
          <p:nvPr/>
        </p:nvSpPr>
        <p:spPr>
          <a:xfrm>
            <a:off x="296100" y="6414890"/>
            <a:ext cx="2398245" cy="276999"/>
          </a:xfrm>
          <a:prstGeom prst="rect">
            <a:avLst/>
          </a:prstGeom>
          <a:noFill/>
        </p:spPr>
        <p:txBody>
          <a:bodyPr wrap="square" rtlCol="0">
            <a:spAutoFit/>
          </a:bodyPr>
          <a:lstStyle/>
          <a:p>
            <a:r>
              <a:rPr lang="en-US" sz="1200" dirty="0" err="1">
                <a:latin typeface="+mj-lt"/>
              </a:rPr>
              <a:t>www.humanitarianhealthethics.net</a:t>
            </a:r>
            <a:endParaRPr lang="en-US" sz="1200" dirty="0">
              <a:latin typeface="+mj-lt"/>
            </a:endParaRPr>
          </a:p>
        </p:txBody>
      </p:sp>
      <p:sp>
        <p:nvSpPr>
          <p:cNvPr id="6" name="TextBox 5">
            <a:extLst>
              <a:ext uri="{FF2B5EF4-FFF2-40B4-BE49-F238E27FC236}">
                <a16:creationId xmlns:a16="http://schemas.microsoft.com/office/drawing/2014/main" id="{09815A62-50E8-444A-97DB-ED7699769647}"/>
              </a:ext>
            </a:extLst>
          </p:cNvPr>
          <p:cNvSpPr txBox="1"/>
          <p:nvPr/>
        </p:nvSpPr>
        <p:spPr>
          <a:xfrm>
            <a:off x="892097" y="669073"/>
            <a:ext cx="10199649" cy="1692771"/>
          </a:xfrm>
          <a:prstGeom prst="rect">
            <a:avLst/>
          </a:prstGeom>
          <a:noFill/>
        </p:spPr>
        <p:txBody>
          <a:bodyPr wrap="square" rtlCol="0">
            <a:spAutoFit/>
          </a:bodyPr>
          <a:lstStyle/>
          <a:p>
            <a:r>
              <a:rPr lang="en-US" sz="4000" b="1" dirty="0">
                <a:solidFill>
                  <a:srgbClr val="FF0000"/>
                </a:solidFill>
                <a:latin typeface="+mj-lt"/>
              </a:rPr>
              <a:t>Aid When There is “Nothing Left To Offer:” </a:t>
            </a:r>
          </a:p>
          <a:p>
            <a:r>
              <a:rPr lang="en-US" sz="3200" b="1" dirty="0">
                <a:solidFill>
                  <a:srgbClr val="FF0000"/>
                </a:solidFill>
                <a:latin typeface="+mj-lt"/>
              </a:rPr>
              <a:t>A Study of Ethics and Palliative Care in International Humanitarian Action — 2016-2019</a:t>
            </a:r>
          </a:p>
        </p:txBody>
      </p:sp>
      <p:sp>
        <p:nvSpPr>
          <p:cNvPr id="10" name="Oval 9">
            <a:extLst>
              <a:ext uri="{FF2B5EF4-FFF2-40B4-BE49-F238E27FC236}">
                <a16:creationId xmlns:a16="http://schemas.microsoft.com/office/drawing/2014/main" id="{B6349D73-735F-014C-8B0F-FB9131D0F65F}"/>
              </a:ext>
            </a:extLst>
          </p:cNvPr>
          <p:cNvSpPr/>
          <p:nvPr/>
        </p:nvSpPr>
        <p:spPr>
          <a:xfrm>
            <a:off x="-754881" y="56233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7819E4DA-1C60-AF4B-AB8A-5094169F1F9E}"/>
              </a:ext>
            </a:extLst>
          </p:cNvPr>
          <p:cNvSpPr/>
          <p:nvPr/>
        </p:nvSpPr>
        <p:spPr>
          <a:xfrm>
            <a:off x="-361627" y="57757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FAAA2087-FF5B-7540-BC92-6A7815857597}"/>
              </a:ext>
            </a:extLst>
          </p:cNvPr>
          <p:cNvSpPr/>
          <p:nvPr/>
        </p:nvSpPr>
        <p:spPr>
          <a:xfrm>
            <a:off x="-666427" y="54709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6E1CCFD2-E1CE-3C4C-98A8-95B2A8449AA3}"/>
              </a:ext>
            </a:extLst>
          </p:cNvPr>
          <p:cNvSpPr>
            <a:spLocks noChangeArrowheads="1"/>
          </p:cNvSpPr>
          <p:nvPr/>
        </p:nvSpPr>
        <p:spPr bwMode="auto">
          <a:xfrm>
            <a:off x="934321" y="2361844"/>
            <a:ext cx="10262368" cy="26929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52352" rIns="0" bIns="7617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2000" dirty="0">
                <a:latin typeface="+mj-lt"/>
              </a:rPr>
              <a:t>F</a:t>
            </a:r>
            <a:r>
              <a:rPr kumimoji="0" lang="en-US" altLang="en-US" sz="2000" b="0" u="none" strike="noStrike" cap="none" normalizeH="0" baseline="0" dirty="0">
                <a:ln>
                  <a:noFill/>
                </a:ln>
                <a:solidFill>
                  <a:schemeClr val="tx1"/>
                </a:solidFill>
                <a:effectLst/>
                <a:latin typeface="+mj-lt"/>
              </a:rPr>
              <a:t>unded by </a:t>
            </a:r>
            <a:r>
              <a:rPr kumimoji="0" lang="en-US" altLang="en-US" sz="2000" b="0" u="none" strike="noStrike" cap="none" normalizeH="0" baseline="0" dirty="0" err="1">
                <a:ln>
                  <a:noFill/>
                </a:ln>
                <a:solidFill>
                  <a:schemeClr val="tx1"/>
                </a:solidFill>
                <a:effectLst/>
                <a:latin typeface="+mj-lt"/>
              </a:rPr>
              <a:t>Elrha’s</a:t>
            </a:r>
            <a:r>
              <a:rPr kumimoji="0" lang="en-US" altLang="en-US" sz="2000" b="0" u="none" strike="noStrike" cap="none" normalizeH="0" baseline="0" dirty="0">
                <a:ln>
                  <a:noFill/>
                </a:ln>
                <a:solidFill>
                  <a:schemeClr val="tx1"/>
                </a:solidFill>
                <a:effectLst/>
                <a:latin typeface="+mj-lt"/>
              </a:rPr>
              <a:t> Research for Health in Humanitarian Crises (R2HC) </a:t>
            </a:r>
            <a:r>
              <a:rPr kumimoji="0" lang="en-US" altLang="en-US" sz="2000" b="0" u="none" strike="noStrike" cap="none" normalizeH="0" baseline="0" dirty="0" err="1">
                <a:ln>
                  <a:noFill/>
                </a:ln>
                <a:solidFill>
                  <a:schemeClr val="tx1"/>
                </a:solidFill>
                <a:effectLst/>
                <a:latin typeface="+mj-lt"/>
              </a:rPr>
              <a:t>Programme</a:t>
            </a:r>
            <a:r>
              <a:rPr kumimoji="0" lang="en-US" altLang="en-US" sz="2000" b="0" u="none" strike="noStrike" cap="none" normalizeH="0" baseline="0" dirty="0">
                <a:ln>
                  <a:noFill/>
                </a:ln>
                <a:solidFill>
                  <a:schemeClr val="tx1"/>
                </a:solidFill>
                <a:effectLst/>
                <a:latin typeface="+mj-lt"/>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0" i="1" u="none" strike="noStrike" cap="none" normalizeH="0" baseline="0" dirty="0">
              <a:ln>
                <a:noFill/>
              </a:ln>
              <a:solidFill>
                <a:schemeClr val="tx1"/>
              </a:solidFill>
              <a:effectLst/>
              <a:latin typeface="+mj-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1" u="none" strike="noStrike" cap="none" normalizeH="0" baseline="0" dirty="0">
                <a:ln>
                  <a:noFill/>
                </a:ln>
                <a:solidFill>
                  <a:schemeClr val="tx1"/>
                </a:solidFill>
                <a:effectLst/>
                <a:latin typeface="+mj-lt"/>
              </a:rPr>
              <a:t>“The R2HC </a:t>
            </a:r>
            <a:r>
              <a:rPr kumimoji="0" lang="en-US" altLang="en-US" sz="2000" b="0" i="1" u="none" strike="noStrike" cap="none" normalizeH="0" baseline="0" dirty="0" err="1">
                <a:ln>
                  <a:noFill/>
                </a:ln>
                <a:solidFill>
                  <a:schemeClr val="tx1"/>
                </a:solidFill>
                <a:effectLst/>
                <a:latin typeface="+mj-lt"/>
              </a:rPr>
              <a:t>programme</a:t>
            </a:r>
            <a:r>
              <a:rPr kumimoji="0" lang="en-US" altLang="en-US" sz="2000" b="0" i="1" u="none" strike="noStrike" cap="none" normalizeH="0" baseline="0" dirty="0">
                <a:ln>
                  <a:noFill/>
                </a:ln>
                <a:solidFill>
                  <a:schemeClr val="tx1"/>
                </a:solidFill>
                <a:effectLst/>
                <a:latin typeface="+mj-lt"/>
              </a:rPr>
              <a:t> aims to improve health outcomes by strengthening the evidence base for public health interventions in humanitarian crises. The R2HC </a:t>
            </a:r>
            <a:r>
              <a:rPr kumimoji="0" lang="en-US" altLang="en-US" sz="2000" b="0" i="1" u="none" strike="noStrike" cap="none" normalizeH="0" baseline="0" dirty="0" err="1">
                <a:ln>
                  <a:noFill/>
                </a:ln>
                <a:solidFill>
                  <a:schemeClr val="tx1"/>
                </a:solidFill>
                <a:effectLst/>
                <a:latin typeface="+mj-lt"/>
              </a:rPr>
              <a:t>programme</a:t>
            </a:r>
            <a:r>
              <a:rPr kumimoji="0" lang="en-US" altLang="en-US" sz="2000" b="0" i="1" u="none" strike="noStrike" cap="none" normalizeH="0" baseline="0" dirty="0">
                <a:ln>
                  <a:noFill/>
                </a:ln>
                <a:solidFill>
                  <a:schemeClr val="tx1"/>
                </a:solidFill>
                <a:effectLst/>
                <a:latin typeface="+mj-lt"/>
              </a:rPr>
              <a:t> is funded equally by the </a:t>
            </a:r>
            <a:r>
              <a:rPr kumimoji="0" lang="en-US" altLang="en-US" sz="2000" b="0" i="1" u="none" strike="noStrike" cap="none" normalizeH="0" baseline="0" dirty="0" err="1">
                <a:ln>
                  <a:noFill/>
                </a:ln>
                <a:solidFill>
                  <a:schemeClr val="tx1"/>
                </a:solidFill>
                <a:effectLst/>
                <a:latin typeface="+mj-lt"/>
              </a:rPr>
              <a:t>Wellcome</a:t>
            </a:r>
            <a:r>
              <a:rPr kumimoji="0" lang="en-US" altLang="en-US" sz="2000" b="0" i="1" u="none" strike="noStrike" cap="none" normalizeH="0" baseline="0" dirty="0">
                <a:ln>
                  <a:noFill/>
                </a:ln>
                <a:solidFill>
                  <a:schemeClr val="tx1"/>
                </a:solidFill>
                <a:effectLst/>
                <a:latin typeface="+mj-lt"/>
              </a:rPr>
              <a:t> Trust and DFID, with </a:t>
            </a:r>
            <a:r>
              <a:rPr kumimoji="0" lang="en-US" altLang="en-US" sz="2000" b="0" i="1" u="none" strike="noStrike" cap="none" normalizeH="0" baseline="0" dirty="0" err="1">
                <a:ln>
                  <a:noFill/>
                </a:ln>
                <a:solidFill>
                  <a:schemeClr val="tx1"/>
                </a:solidFill>
                <a:effectLst/>
                <a:latin typeface="+mj-lt"/>
              </a:rPr>
              <a:t>Elrha</a:t>
            </a:r>
            <a:r>
              <a:rPr kumimoji="0" lang="en-US" altLang="en-US" sz="2000" b="0" i="1" u="none" strike="noStrike" cap="none" normalizeH="0" baseline="0" dirty="0">
                <a:ln>
                  <a:noFill/>
                </a:ln>
                <a:solidFill>
                  <a:schemeClr val="tx1"/>
                </a:solidFill>
                <a:effectLst/>
                <a:latin typeface="+mj-lt"/>
              </a:rPr>
              <a:t> overseeing the </a:t>
            </a:r>
            <a:r>
              <a:rPr kumimoji="0" lang="en-US" altLang="en-US" sz="2000" b="0" i="1" u="none" strike="noStrike" cap="none" normalizeH="0" baseline="0" dirty="0" err="1">
                <a:ln>
                  <a:noFill/>
                </a:ln>
                <a:solidFill>
                  <a:schemeClr val="tx1"/>
                </a:solidFill>
                <a:effectLst/>
                <a:latin typeface="+mj-lt"/>
              </a:rPr>
              <a:t>programme’s</a:t>
            </a:r>
            <a:r>
              <a:rPr kumimoji="0" lang="en-US" altLang="en-US" sz="2000" b="0" i="1" u="none" strike="noStrike" cap="none" normalizeH="0" baseline="0" dirty="0">
                <a:ln>
                  <a:noFill/>
                </a:ln>
                <a:solidFill>
                  <a:schemeClr val="tx1"/>
                </a:solidFill>
                <a:effectLst/>
                <a:latin typeface="+mj-lt"/>
              </a:rPr>
              <a:t> execution and management.”</a:t>
            </a:r>
            <a:endParaRPr kumimoji="0" lang="en-US" altLang="en-US" sz="2000" b="0" i="0" u="none" strike="noStrike" cap="none" normalizeH="0" baseline="0" dirty="0">
              <a:ln>
                <a:noFill/>
              </a:ln>
              <a:solidFill>
                <a:schemeClr val="tx1"/>
              </a:solidFill>
              <a:effectLst/>
              <a:latin typeface="+mj-l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0" i="0" u="none" strike="noStrike" cap="none" normalizeH="0" baseline="0" dirty="0">
              <a:ln>
                <a:noFill/>
              </a:ln>
              <a:solidFill>
                <a:schemeClr val="tx1"/>
              </a:solidFill>
              <a:effectLst/>
              <a:latin typeface="+mj-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mj-lt"/>
              </a:rPr>
              <a:t>Visit </a:t>
            </a:r>
            <a:r>
              <a:rPr kumimoji="0" lang="en-US" altLang="en-US" sz="2000" b="0" i="0" u="none" strike="noStrike" cap="none" normalizeH="0" baseline="0" dirty="0">
                <a:ln>
                  <a:noFill/>
                </a:ln>
                <a:solidFill>
                  <a:srgbClr val="1C140D"/>
                </a:solidFill>
                <a:effectLst/>
                <a:latin typeface="+mj-lt"/>
                <a:hlinkClick r:id="rId4"/>
              </a:rPr>
              <a:t>http://www.elrha.org/work/r2hc</a:t>
            </a:r>
            <a:r>
              <a:rPr kumimoji="0" lang="en-US" altLang="en-US" sz="2000" b="0" i="0" u="none" strike="noStrike" cap="none" normalizeH="0" baseline="0" dirty="0">
                <a:ln>
                  <a:noFill/>
                </a:ln>
                <a:solidFill>
                  <a:schemeClr val="tx1"/>
                </a:solidFill>
                <a:effectLst/>
                <a:latin typeface="+mj-lt"/>
              </a:rPr>
              <a:t> for more information about their funding </a:t>
            </a:r>
            <a:r>
              <a:rPr kumimoji="0" lang="en-US" altLang="en-US" sz="2000" b="0" i="0" u="none" strike="noStrike" cap="none" normalizeH="0" baseline="0" dirty="0" err="1">
                <a:ln>
                  <a:noFill/>
                </a:ln>
                <a:solidFill>
                  <a:schemeClr val="tx1"/>
                </a:solidFill>
                <a:effectLst/>
                <a:latin typeface="+mj-lt"/>
              </a:rPr>
              <a:t>programmes</a:t>
            </a:r>
            <a:r>
              <a:rPr kumimoji="0" lang="en-US" altLang="en-US" sz="2000" b="0" i="0" u="none" strike="noStrike" cap="none" normalizeH="0" baseline="0" dirty="0">
                <a:ln>
                  <a:noFill/>
                </a:ln>
                <a:solidFill>
                  <a:schemeClr val="tx1"/>
                </a:solidFill>
                <a:effectLst/>
                <a:latin typeface="+mj-lt"/>
              </a:rPr>
              <a:t>.</a:t>
            </a:r>
            <a:endParaRPr kumimoji="0" lang="en-US" altLang="en-US" sz="2000" b="1" i="0" u="none" strike="noStrike" cap="none" normalizeH="0" baseline="0" dirty="0">
              <a:ln>
                <a:noFill/>
              </a:ln>
              <a:solidFill>
                <a:srgbClr val="5A5B5C"/>
              </a:solidFill>
              <a:effectLst/>
              <a:latin typeface="+mj-l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0" i="0" u="none" strike="noStrike" cap="none" normalizeH="0" baseline="0" dirty="0">
              <a:ln>
                <a:noFill/>
              </a:ln>
              <a:solidFill>
                <a:schemeClr val="tx1"/>
              </a:solidFill>
              <a:effectLst/>
              <a:latin typeface="+mj-lt"/>
            </a:endParaRPr>
          </a:p>
        </p:txBody>
      </p:sp>
      <p:pic>
        <p:nvPicPr>
          <p:cNvPr id="1026" name="Picture 2" descr="r2hc_logo_FOR ONLINE USE">
            <a:extLst>
              <a:ext uri="{FF2B5EF4-FFF2-40B4-BE49-F238E27FC236}">
                <a16:creationId xmlns:a16="http://schemas.microsoft.com/office/drawing/2014/main" id="{1FB631AE-86EF-C846-8834-AC8CA5CEC00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8874" y="4870584"/>
            <a:ext cx="3556000" cy="11811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R2HC DFID and WT- FOR ONLINE USE">
            <a:extLst>
              <a:ext uri="{FF2B5EF4-FFF2-40B4-BE49-F238E27FC236}">
                <a16:creationId xmlns:a16="http://schemas.microsoft.com/office/drawing/2014/main" id="{C61F7E8C-98C9-1344-9D61-B10DFA086FC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27079" y="4801998"/>
            <a:ext cx="3530600" cy="127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42677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1E6E003-EB44-4A47-844B-D0739E20BA1C}"/>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56106" y="5752957"/>
            <a:ext cx="2278235" cy="661933"/>
          </a:xfrm>
          <a:prstGeom prst="rect">
            <a:avLst/>
          </a:prstGeom>
          <a:effectLst>
            <a:softEdge rad="25400"/>
          </a:effectLst>
        </p:spPr>
      </p:pic>
      <p:sp>
        <p:nvSpPr>
          <p:cNvPr id="5" name="TextBox 4">
            <a:extLst>
              <a:ext uri="{FF2B5EF4-FFF2-40B4-BE49-F238E27FC236}">
                <a16:creationId xmlns:a16="http://schemas.microsoft.com/office/drawing/2014/main" id="{946D56AB-3665-D047-8FD9-1F51B3469B3C}"/>
              </a:ext>
            </a:extLst>
          </p:cNvPr>
          <p:cNvSpPr txBox="1"/>
          <p:nvPr/>
        </p:nvSpPr>
        <p:spPr>
          <a:xfrm>
            <a:off x="296100" y="6414890"/>
            <a:ext cx="2398245" cy="276999"/>
          </a:xfrm>
          <a:prstGeom prst="rect">
            <a:avLst/>
          </a:prstGeom>
          <a:noFill/>
        </p:spPr>
        <p:txBody>
          <a:bodyPr wrap="square" rtlCol="0">
            <a:spAutoFit/>
          </a:bodyPr>
          <a:lstStyle/>
          <a:p>
            <a:r>
              <a:rPr lang="en-US" sz="1200" dirty="0" err="1">
                <a:latin typeface="+mj-lt"/>
              </a:rPr>
              <a:t>www.humanitarianhealthethics.net</a:t>
            </a:r>
            <a:endParaRPr lang="en-US" sz="1200" dirty="0">
              <a:latin typeface="+mj-lt"/>
            </a:endParaRPr>
          </a:p>
        </p:txBody>
      </p:sp>
      <p:sp>
        <p:nvSpPr>
          <p:cNvPr id="6" name="Oval 5">
            <a:extLst>
              <a:ext uri="{FF2B5EF4-FFF2-40B4-BE49-F238E27FC236}">
                <a16:creationId xmlns:a16="http://schemas.microsoft.com/office/drawing/2014/main" id="{764E6EAC-2DD6-BB40-A993-1A0BBF2995A0}"/>
              </a:ext>
            </a:extLst>
          </p:cNvPr>
          <p:cNvSpPr/>
          <p:nvPr/>
        </p:nvSpPr>
        <p:spPr>
          <a:xfrm>
            <a:off x="-754881" y="56233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64BC7DC1-AC69-4C41-BF52-9D444892B300}"/>
              </a:ext>
            </a:extLst>
          </p:cNvPr>
          <p:cNvSpPr/>
          <p:nvPr/>
        </p:nvSpPr>
        <p:spPr>
          <a:xfrm>
            <a:off x="-361627" y="57757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25DA9D17-DFC3-3844-873D-F93F1C50E274}"/>
              </a:ext>
            </a:extLst>
          </p:cNvPr>
          <p:cNvSpPr/>
          <p:nvPr/>
        </p:nvSpPr>
        <p:spPr>
          <a:xfrm>
            <a:off x="-666427" y="54709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CB28CF87-F82C-9A49-8EB2-3F2186F14F11}"/>
              </a:ext>
            </a:extLst>
          </p:cNvPr>
          <p:cNvSpPr txBox="1">
            <a:spLocks/>
          </p:cNvSpPr>
          <p:nvPr/>
        </p:nvSpPr>
        <p:spPr>
          <a:xfrm>
            <a:off x="2592924" y="624110"/>
            <a:ext cx="8911687" cy="1280890"/>
          </a:xfrm>
          <a:prstGeom prst="rect">
            <a:avLst/>
          </a:prstGeom>
        </p:spPr>
        <p:txBody>
          <a:bodyPr>
            <a:normAutofit fontScale="97500"/>
          </a:bodyPr>
          <a:lstStyle>
            <a:lvl1pPr algn="ctr" defTabSz="914400" rtl="0" eaLnBrk="1" latinLnBrk="0" hangingPunct="1">
              <a:lnSpc>
                <a:spcPct val="85000"/>
              </a:lnSpc>
              <a:spcBef>
                <a:spcPct val="0"/>
              </a:spcBef>
              <a:buNone/>
              <a:defRPr sz="4000" b="0" i="0" kern="1200" cap="none" spc="-150">
                <a:solidFill>
                  <a:schemeClr val="tx1"/>
                </a:solidFill>
                <a:effectLst/>
                <a:latin typeface="+mj-lt"/>
                <a:ea typeface="+mj-ea"/>
                <a:cs typeface="+mj-cs"/>
              </a:defRPr>
            </a:lvl1pPr>
          </a:lstStyle>
          <a:p>
            <a:pPr algn="r"/>
            <a:r>
              <a:rPr lang="en-US" b="1" dirty="0">
                <a:solidFill>
                  <a:srgbClr val="FF0000"/>
                </a:solidFill>
              </a:rPr>
              <a:t>Experiences from humanitarian aid response indicate the need for palliative care</a:t>
            </a:r>
          </a:p>
        </p:txBody>
      </p:sp>
      <p:graphicFrame>
        <p:nvGraphicFramePr>
          <p:cNvPr id="10" name="Content Placeholder 5">
            <a:extLst>
              <a:ext uri="{FF2B5EF4-FFF2-40B4-BE49-F238E27FC236}">
                <a16:creationId xmlns:a16="http://schemas.microsoft.com/office/drawing/2014/main" id="{50963699-4B5B-7542-9122-3B476F5B31AC}"/>
              </a:ext>
            </a:extLst>
          </p:cNvPr>
          <p:cNvGraphicFramePr>
            <a:graphicFrameLocks/>
          </p:cNvGraphicFramePr>
          <p:nvPr>
            <p:extLst/>
          </p:nvPr>
        </p:nvGraphicFramePr>
        <p:xfrm>
          <a:off x="2700596" y="2451398"/>
          <a:ext cx="3886200" cy="326350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1" name="Content Placeholder 4">
            <a:extLst>
              <a:ext uri="{FF2B5EF4-FFF2-40B4-BE49-F238E27FC236}">
                <a16:creationId xmlns:a16="http://schemas.microsoft.com/office/drawing/2014/main" id="{34C450D9-C5D3-C14E-86B1-0744873B0043}"/>
              </a:ext>
            </a:extLst>
          </p:cNvPr>
          <p:cNvGraphicFramePr>
            <a:graphicFrameLocks/>
          </p:cNvGraphicFramePr>
          <p:nvPr>
            <p:extLst/>
          </p:nvPr>
        </p:nvGraphicFramePr>
        <p:xfrm>
          <a:off x="6959630" y="2640123"/>
          <a:ext cx="4358733" cy="2458845"/>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12" name="Speech Bubble: Oval 5">
            <a:extLst>
              <a:ext uri="{FF2B5EF4-FFF2-40B4-BE49-F238E27FC236}">
                <a16:creationId xmlns:a16="http://schemas.microsoft.com/office/drawing/2014/main" id="{C2AA62AA-D788-6247-B347-2D81A25146F9}"/>
              </a:ext>
            </a:extLst>
          </p:cNvPr>
          <p:cNvSpPr/>
          <p:nvPr/>
        </p:nvSpPr>
        <p:spPr>
          <a:xfrm rot="20880432">
            <a:off x="38834" y="585794"/>
            <a:ext cx="3375032" cy="1788972"/>
          </a:xfrm>
          <a:prstGeom prst="wedgeEllipseCallout">
            <a:avLst>
              <a:gd name="adj1" fmla="val 39272"/>
              <a:gd name="adj2" fmla="val 67542"/>
            </a:avLst>
          </a:prstGeom>
          <a:solidFill>
            <a:schemeClr val="accent1">
              <a:lumMod val="20000"/>
              <a:lumOff val="80000"/>
            </a:schemeClr>
          </a:solidFill>
          <a:ln w="12700" cap="flat" cmpd="sng" algn="ctr">
            <a:solidFill>
              <a:srgbClr val="FF0000"/>
            </a:solidFill>
            <a:prstDash val="solid"/>
            <a:miter lim="800000"/>
          </a:ln>
          <a:effectLst/>
        </p:spPr>
        <p:txBody>
          <a:bodyPr anchor="ctr"/>
          <a:lstStyle/>
          <a:p>
            <a:r>
              <a:rPr lang="en-US" dirty="0">
                <a:latin typeface="+mj-lt"/>
              </a:rPr>
              <a:t>“If I’m treating this one, how is that going to affect those who are salvageable?”</a:t>
            </a:r>
          </a:p>
          <a:p>
            <a:r>
              <a:rPr lang="en-US" dirty="0">
                <a:latin typeface="+mj-lt"/>
              </a:rPr>
              <a:t>			-ND07</a:t>
            </a:r>
          </a:p>
        </p:txBody>
      </p:sp>
    </p:spTree>
    <p:extLst>
      <p:ext uri="{BB962C8B-B14F-4D97-AF65-F5344CB8AC3E}">
        <p14:creationId xmlns:p14="http://schemas.microsoft.com/office/powerpoint/2010/main" val="3608685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1E6E003-EB44-4A47-844B-D0739E20BA1C}"/>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56106" y="5752957"/>
            <a:ext cx="2278235" cy="661933"/>
          </a:xfrm>
          <a:prstGeom prst="rect">
            <a:avLst/>
          </a:prstGeom>
          <a:effectLst>
            <a:softEdge rad="25400"/>
          </a:effectLst>
        </p:spPr>
      </p:pic>
      <p:sp>
        <p:nvSpPr>
          <p:cNvPr id="5" name="TextBox 4">
            <a:extLst>
              <a:ext uri="{FF2B5EF4-FFF2-40B4-BE49-F238E27FC236}">
                <a16:creationId xmlns:a16="http://schemas.microsoft.com/office/drawing/2014/main" id="{946D56AB-3665-D047-8FD9-1F51B3469B3C}"/>
              </a:ext>
            </a:extLst>
          </p:cNvPr>
          <p:cNvSpPr txBox="1"/>
          <p:nvPr/>
        </p:nvSpPr>
        <p:spPr>
          <a:xfrm>
            <a:off x="296100" y="6414890"/>
            <a:ext cx="2398245" cy="276999"/>
          </a:xfrm>
          <a:prstGeom prst="rect">
            <a:avLst/>
          </a:prstGeom>
          <a:noFill/>
        </p:spPr>
        <p:txBody>
          <a:bodyPr wrap="square" rtlCol="0">
            <a:spAutoFit/>
          </a:bodyPr>
          <a:lstStyle/>
          <a:p>
            <a:r>
              <a:rPr lang="en-US" sz="1200" dirty="0" err="1">
                <a:latin typeface="+mj-lt"/>
              </a:rPr>
              <a:t>www.humanitarianhealthethics.net</a:t>
            </a:r>
            <a:endParaRPr lang="en-US" sz="1200" dirty="0">
              <a:latin typeface="+mj-lt"/>
            </a:endParaRPr>
          </a:p>
        </p:txBody>
      </p:sp>
      <p:sp>
        <p:nvSpPr>
          <p:cNvPr id="6" name="Oval 5">
            <a:extLst>
              <a:ext uri="{FF2B5EF4-FFF2-40B4-BE49-F238E27FC236}">
                <a16:creationId xmlns:a16="http://schemas.microsoft.com/office/drawing/2014/main" id="{E1482C92-AEC5-D34A-94A1-40D3CBDE1663}"/>
              </a:ext>
            </a:extLst>
          </p:cNvPr>
          <p:cNvSpPr/>
          <p:nvPr/>
        </p:nvSpPr>
        <p:spPr>
          <a:xfrm>
            <a:off x="-754881" y="56233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22052A71-1D88-BD41-8A04-E20895C01773}"/>
              </a:ext>
            </a:extLst>
          </p:cNvPr>
          <p:cNvSpPr/>
          <p:nvPr/>
        </p:nvSpPr>
        <p:spPr>
          <a:xfrm>
            <a:off x="-361627" y="57757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3636E1E4-130E-7442-AD41-06445F08BEF2}"/>
              </a:ext>
            </a:extLst>
          </p:cNvPr>
          <p:cNvSpPr/>
          <p:nvPr/>
        </p:nvSpPr>
        <p:spPr>
          <a:xfrm>
            <a:off x="-666427" y="54709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C46071D9-5DFB-4843-9C57-DC0EB81276EA}"/>
              </a:ext>
            </a:extLst>
          </p:cNvPr>
          <p:cNvGrpSpPr/>
          <p:nvPr/>
        </p:nvGrpSpPr>
        <p:grpSpPr>
          <a:xfrm>
            <a:off x="296100" y="578656"/>
            <a:ext cx="11316236" cy="6029989"/>
            <a:chOff x="223234" y="368652"/>
            <a:chExt cx="11316236" cy="6029989"/>
          </a:xfrm>
          <a:solidFill>
            <a:srgbClr val="FF0000"/>
          </a:solidFill>
        </p:grpSpPr>
        <p:sp>
          <p:nvSpPr>
            <p:cNvPr id="17" name="Rounded Rectangle 16">
              <a:extLst>
                <a:ext uri="{FF2B5EF4-FFF2-40B4-BE49-F238E27FC236}">
                  <a16:creationId xmlns:a16="http://schemas.microsoft.com/office/drawing/2014/main" id="{CEA7CA12-7DEF-3945-94AB-81B52A8315B6}"/>
                </a:ext>
              </a:extLst>
            </p:cNvPr>
            <p:cNvSpPr/>
            <p:nvPr/>
          </p:nvSpPr>
          <p:spPr>
            <a:xfrm>
              <a:off x="3965953" y="368652"/>
              <a:ext cx="2630316" cy="6029989"/>
            </a:xfrm>
            <a:prstGeom prst="roundRect">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18" name="Rounded Rectangle 17">
              <a:extLst>
                <a:ext uri="{FF2B5EF4-FFF2-40B4-BE49-F238E27FC236}">
                  <a16:creationId xmlns:a16="http://schemas.microsoft.com/office/drawing/2014/main" id="{656F7FA9-CCC1-0F46-BED5-8BB947321D37}"/>
                </a:ext>
              </a:extLst>
            </p:cNvPr>
            <p:cNvSpPr/>
            <p:nvPr/>
          </p:nvSpPr>
          <p:spPr>
            <a:xfrm>
              <a:off x="6897846" y="811361"/>
              <a:ext cx="4641624" cy="5209513"/>
            </a:xfrm>
            <a:prstGeom prst="roundRect">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19" name="Rounded Rectangle 18">
              <a:extLst>
                <a:ext uri="{FF2B5EF4-FFF2-40B4-BE49-F238E27FC236}">
                  <a16:creationId xmlns:a16="http://schemas.microsoft.com/office/drawing/2014/main" id="{71BEEE4A-B592-D74D-AF16-CC1C9769AEBF}"/>
                </a:ext>
              </a:extLst>
            </p:cNvPr>
            <p:cNvSpPr/>
            <p:nvPr/>
          </p:nvSpPr>
          <p:spPr>
            <a:xfrm>
              <a:off x="223234" y="2286000"/>
              <a:ext cx="1429555" cy="2047740"/>
            </a:xfrm>
            <a:prstGeom prst="roundRect">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Calibri" panose="020F0502020204030204" pitchFamily="34" charset="0"/>
                  <a:cs typeface="Calibri" panose="020F0502020204030204" pitchFamily="34" charset="0"/>
                </a:rPr>
                <a:t>Critical Interpretive Synthesis</a:t>
              </a:r>
            </a:p>
          </p:txBody>
        </p:sp>
        <p:sp>
          <p:nvSpPr>
            <p:cNvPr id="20" name="Rounded Rectangle 19">
              <a:extLst>
                <a:ext uri="{FF2B5EF4-FFF2-40B4-BE49-F238E27FC236}">
                  <a16:creationId xmlns:a16="http://schemas.microsoft.com/office/drawing/2014/main" id="{48C0D32D-A71E-C64F-B256-3BFE864D258E}"/>
                </a:ext>
              </a:extLst>
            </p:cNvPr>
            <p:cNvSpPr/>
            <p:nvPr/>
          </p:nvSpPr>
          <p:spPr>
            <a:xfrm>
              <a:off x="2054719" y="2286000"/>
              <a:ext cx="1544390" cy="2047740"/>
            </a:xfrm>
            <a:prstGeom prst="roundRect">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Calibri" panose="020F0502020204030204" pitchFamily="34" charset="0"/>
                  <a:cs typeface="Calibri" panose="020F0502020204030204" pitchFamily="34" charset="0"/>
                </a:rPr>
                <a:t>International Survey </a:t>
              </a:r>
            </a:p>
          </p:txBody>
        </p:sp>
        <p:sp>
          <p:nvSpPr>
            <p:cNvPr id="21" name="Rounded Rectangle 20">
              <a:extLst>
                <a:ext uri="{FF2B5EF4-FFF2-40B4-BE49-F238E27FC236}">
                  <a16:creationId xmlns:a16="http://schemas.microsoft.com/office/drawing/2014/main" id="{95ABE4D2-7112-DF49-B378-E30EE99F2FF0}"/>
                </a:ext>
              </a:extLst>
            </p:cNvPr>
            <p:cNvSpPr/>
            <p:nvPr/>
          </p:nvSpPr>
          <p:spPr>
            <a:xfrm>
              <a:off x="4423224" y="459350"/>
              <a:ext cx="1722146" cy="2047740"/>
            </a:xfrm>
            <a:prstGeom prst="roundRect">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Calibri" panose="020F0502020204030204" pitchFamily="34" charset="0"/>
                  <a:cs typeface="Calibri" panose="020F0502020204030204" pitchFamily="34" charset="0"/>
                </a:rPr>
                <a:t>12 International Humanitarian Aid Workers </a:t>
              </a:r>
            </a:p>
          </p:txBody>
        </p:sp>
        <p:sp>
          <p:nvSpPr>
            <p:cNvPr id="22" name="Rounded Rectangle 21">
              <a:extLst>
                <a:ext uri="{FF2B5EF4-FFF2-40B4-BE49-F238E27FC236}">
                  <a16:creationId xmlns:a16="http://schemas.microsoft.com/office/drawing/2014/main" id="{06BF998D-BD2A-C842-AC0A-0D8946238C3A}"/>
                </a:ext>
              </a:extLst>
            </p:cNvPr>
            <p:cNvSpPr/>
            <p:nvPr/>
          </p:nvSpPr>
          <p:spPr>
            <a:xfrm>
              <a:off x="4423224" y="4219978"/>
              <a:ext cx="1650506" cy="2075646"/>
            </a:xfrm>
            <a:prstGeom prst="roundRect">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Calibri" panose="020F0502020204030204" pitchFamily="34" charset="0"/>
                  <a:cs typeface="Calibri" panose="020F0502020204030204" pitchFamily="34" charset="0"/>
                </a:rPr>
                <a:t>12 Humanitarian Policy Makers</a:t>
              </a:r>
            </a:p>
          </p:txBody>
        </p:sp>
        <p:sp>
          <p:nvSpPr>
            <p:cNvPr id="23" name="Rounded Rectangle 22">
              <a:extLst>
                <a:ext uri="{FF2B5EF4-FFF2-40B4-BE49-F238E27FC236}">
                  <a16:creationId xmlns:a16="http://schemas.microsoft.com/office/drawing/2014/main" id="{9C455E54-5A36-A34B-86C3-891639671845}"/>
                </a:ext>
              </a:extLst>
            </p:cNvPr>
            <p:cNvSpPr/>
            <p:nvPr/>
          </p:nvSpPr>
          <p:spPr>
            <a:xfrm>
              <a:off x="4001039" y="3058732"/>
              <a:ext cx="2528550" cy="502276"/>
            </a:xfrm>
            <a:prstGeom prst="roundRect">
              <a:avLst/>
            </a:prstGeom>
            <a:solidFill>
              <a:schemeClr val="bg1">
                <a:lumMod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Calibri" panose="020F0502020204030204" pitchFamily="34" charset="0"/>
                  <a:cs typeface="Calibri" panose="020F0502020204030204" pitchFamily="34" charset="0"/>
                </a:rPr>
                <a:t>International Interviews</a:t>
              </a:r>
            </a:p>
          </p:txBody>
        </p:sp>
        <p:sp>
          <p:nvSpPr>
            <p:cNvPr id="24" name="Rounded Rectangle 23">
              <a:extLst>
                <a:ext uri="{FF2B5EF4-FFF2-40B4-BE49-F238E27FC236}">
                  <a16:creationId xmlns:a16="http://schemas.microsoft.com/office/drawing/2014/main" id="{60728AF8-A0A2-7240-8F6E-58237DAAF8B5}"/>
                </a:ext>
              </a:extLst>
            </p:cNvPr>
            <p:cNvSpPr/>
            <p:nvPr/>
          </p:nvSpPr>
          <p:spPr>
            <a:xfrm>
              <a:off x="7735913" y="3058732"/>
              <a:ext cx="2889158" cy="502276"/>
            </a:xfrm>
            <a:prstGeom prst="roundRect">
              <a:avLst/>
            </a:prstGeom>
            <a:solidFill>
              <a:schemeClr val="bg1">
                <a:lumMod val="5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Calibri" panose="020F0502020204030204" pitchFamily="34" charset="0"/>
                  <a:cs typeface="Calibri" panose="020F0502020204030204" pitchFamily="34" charset="0"/>
                </a:rPr>
                <a:t>In-depth Case Studies</a:t>
              </a:r>
            </a:p>
          </p:txBody>
        </p:sp>
        <p:sp>
          <p:nvSpPr>
            <p:cNvPr id="25" name="Rounded Rectangle 24">
              <a:extLst>
                <a:ext uri="{FF2B5EF4-FFF2-40B4-BE49-F238E27FC236}">
                  <a16:creationId xmlns:a16="http://schemas.microsoft.com/office/drawing/2014/main" id="{971504AC-EE94-3E4F-B3C8-97D4820121BA}"/>
                </a:ext>
              </a:extLst>
            </p:cNvPr>
            <p:cNvSpPr/>
            <p:nvPr/>
          </p:nvSpPr>
          <p:spPr>
            <a:xfrm>
              <a:off x="7735913" y="946596"/>
              <a:ext cx="1423116" cy="2047740"/>
            </a:xfrm>
            <a:prstGeom prst="roundRect">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Calibri" panose="020F0502020204030204" pitchFamily="34" charset="0"/>
                  <a:cs typeface="Calibri" panose="020F0502020204030204" pitchFamily="34" charset="0"/>
                </a:rPr>
                <a:t>Public Health Emergency: Ebola crisis in Guinea</a:t>
              </a:r>
            </a:p>
          </p:txBody>
        </p:sp>
        <p:sp>
          <p:nvSpPr>
            <p:cNvPr id="26" name="Rounded Rectangle 25">
              <a:extLst>
                <a:ext uri="{FF2B5EF4-FFF2-40B4-BE49-F238E27FC236}">
                  <a16:creationId xmlns:a16="http://schemas.microsoft.com/office/drawing/2014/main" id="{D1875301-A65E-504F-93E9-498E0B5BBAC5}"/>
                </a:ext>
              </a:extLst>
            </p:cNvPr>
            <p:cNvSpPr/>
            <p:nvPr/>
          </p:nvSpPr>
          <p:spPr>
            <a:xfrm>
              <a:off x="9211010" y="925669"/>
              <a:ext cx="1423116" cy="2047740"/>
            </a:xfrm>
            <a:prstGeom prst="round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Calibri" panose="020F0502020204030204" pitchFamily="34" charset="0"/>
                  <a:cs typeface="Calibri" panose="020F0502020204030204" pitchFamily="34" charset="0"/>
                </a:rPr>
                <a:t>Natural Disasters: Various Locations</a:t>
              </a:r>
            </a:p>
          </p:txBody>
        </p:sp>
        <p:sp>
          <p:nvSpPr>
            <p:cNvPr id="27" name="Rounded Rectangle 26">
              <a:extLst>
                <a:ext uri="{FF2B5EF4-FFF2-40B4-BE49-F238E27FC236}">
                  <a16:creationId xmlns:a16="http://schemas.microsoft.com/office/drawing/2014/main" id="{5F8F3599-4451-6244-B8DD-BBC1660772F2}"/>
                </a:ext>
              </a:extLst>
            </p:cNvPr>
            <p:cNvSpPr/>
            <p:nvPr/>
          </p:nvSpPr>
          <p:spPr>
            <a:xfrm>
              <a:off x="7011540" y="3622185"/>
              <a:ext cx="1423116" cy="2047740"/>
            </a:xfrm>
            <a:prstGeom prst="roundRect">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Calibri" panose="020F0502020204030204" pitchFamily="34" charset="0"/>
                  <a:cs typeface="Calibri" panose="020F0502020204030204" pitchFamily="34" charset="0"/>
                </a:rPr>
                <a:t>Protracted Refugee Situation: Rwanda</a:t>
              </a:r>
            </a:p>
          </p:txBody>
        </p:sp>
        <p:sp>
          <p:nvSpPr>
            <p:cNvPr id="28" name="Rounded Rectangle 27">
              <a:extLst>
                <a:ext uri="{FF2B5EF4-FFF2-40B4-BE49-F238E27FC236}">
                  <a16:creationId xmlns:a16="http://schemas.microsoft.com/office/drawing/2014/main" id="{207B20EC-1EDB-244C-A8E0-8E089384F23D}"/>
                </a:ext>
              </a:extLst>
            </p:cNvPr>
            <p:cNvSpPr/>
            <p:nvPr/>
          </p:nvSpPr>
          <p:spPr>
            <a:xfrm>
              <a:off x="8499452" y="3622185"/>
              <a:ext cx="1423116" cy="2047740"/>
            </a:xfrm>
            <a:prstGeom prst="roundRect">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Calibri" panose="020F0502020204030204" pitchFamily="34" charset="0"/>
                  <a:cs typeface="Calibri" panose="020F0502020204030204" pitchFamily="34" charset="0"/>
                </a:rPr>
                <a:t>Acute Refugee Situation: Jordan</a:t>
              </a:r>
            </a:p>
          </p:txBody>
        </p:sp>
        <p:sp>
          <p:nvSpPr>
            <p:cNvPr id="29" name="Rounded Rectangle 28">
              <a:extLst>
                <a:ext uri="{FF2B5EF4-FFF2-40B4-BE49-F238E27FC236}">
                  <a16:creationId xmlns:a16="http://schemas.microsoft.com/office/drawing/2014/main" id="{AA0CB0F0-01DE-1946-9D1A-BB7F93012104}"/>
                </a:ext>
              </a:extLst>
            </p:cNvPr>
            <p:cNvSpPr/>
            <p:nvPr/>
          </p:nvSpPr>
          <p:spPr>
            <a:xfrm>
              <a:off x="10006816" y="3622185"/>
              <a:ext cx="1423116" cy="2047740"/>
            </a:xfrm>
            <a:prstGeom prst="roundRect">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Calibri" panose="020F0502020204030204" pitchFamily="34" charset="0"/>
                  <a:cs typeface="Calibri" panose="020F0502020204030204" pitchFamily="34" charset="0"/>
                </a:rPr>
                <a:t>Acute Refugee Situation: Bangladesh </a:t>
              </a:r>
            </a:p>
          </p:txBody>
        </p:sp>
        <p:cxnSp>
          <p:nvCxnSpPr>
            <p:cNvPr id="30" name="Straight Arrow Connector 29">
              <a:extLst>
                <a:ext uri="{FF2B5EF4-FFF2-40B4-BE49-F238E27FC236}">
                  <a16:creationId xmlns:a16="http://schemas.microsoft.com/office/drawing/2014/main" id="{F75B3C82-702C-1C4B-A546-070658FA72B5}"/>
                </a:ext>
              </a:extLst>
            </p:cNvPr>
            <p:cNvCxnSpPr>
              <a:cxnSpLocks/>
            </p:cNvCxnSpPr>
            <p:nvPr/>
          </p:nvCxnSpPr>
          <p:spPr>
            <a:xfrm flipV="1">
              <a:off x="1685186" y="3309870"/>
              <a:ext cx="337135" cy="6438"/>
            </a:xfrm>
            <a:prstGeom prst="straightConnector1">
              <a:avLst/>
            </a:prstGeom>
            <a:grpFill/>
            <a:ln>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2CE1ACF8-A00E-B448-949E-EBDE5A3AD617}"/>
                </a:ext>
              </a:extLst>
            </p:cNvPr>
            <p:cNvCxnSpPr>
              <a:cxnSpLocks/>
            </p:cNvCxnSpPr>
            <p:nvPr/>
          </p:nvCxnSpPr>
          <p:spPr>
            <a:xfrm>
              <a:off x="3682462" y="3332885"/>
              <a:ext cx="283491" cy="0"/>
            </a:xfrm>
            <a:prstGeom prst="straightConnector1">
              <a:avLst/>
            </a:prstGeom>
            <a:grpFill/>
            <a:ln>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759EC507-C7E3-6B46-8CDB-3C82A0ABE31D}"/>
                </a:ext>
              </a:extLst>
            </p:cNvPr>
            <p:cNvCxnSpPr>
              <a:cxnSpLocks/>
            </p:cNvCxnSpPr>
            <p:nvPr/>
          </p:nvCxnSpPr>
          <p:spPr>
            <a:xfrm>
              <a:off x="6596269" y="3303432"/>
              <a:ext cx="301577" cy="0"/>
            </a:xfrm>
            <a:prstGeom prst="straightConnector1">
              <a:avLst/>
            </a:prstGeom>
            <a:grpFill/>
            <a:ln>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981B6160-58A5-B54B-AACD-8F98B9BDA16B}"/>
                </a:ext>
              </a:extLst>
            </p:cNvPr>
            <p:cNvCxnSpPr>
              <a:cxnSpLocks/>
            </p:cNvCxnSpPr>
            <p:nvPr/>
          </p:nvCxnSpPr>
          <p:spPr>
            <a:xfrm flipV="1">
              <a:off x="5284297" y="2507090"/>
              <a:ext cx="0" cy="551642"/>
            </a:xfrm>
            <a:prstGeom prst="straightConnector1">
              <a:avLst/>
            </a:prstGeom>
            <a:grpFill/>
            <a:ln>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2A30DA60-A9C7-F247-B5FC-9E2A001C4BEE}"/>
                </a:ext>
              </a:extLst>
            </p:cNvPr>
            <p:cNvCxnSpPr>
              <a:cxnSpLocks/>
              <a:endCxn id="22" idx="0"/>
            </p:cNvCxnSpPr>
            <p:nvPr/>
          </p:nvCxnSpPr>
          <p:spPr>
            <a:xfrm>
              <a:off x="5248477" y="3569595"/>
              <a:ext cx="0" cy="650383"/>
            </a:xfrm>
            <a:prstGeom prst="straightConnector1">
              <a:avLst/>
            </a:prstGeom>
            <a:grpFill/>
            <a:ln>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639581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13">
            <a:extLst>
              <a:ext uri="{FF2B5EF4-FFF2-40B4-BE49-F238E27FC236}">
                <a16:creationId xmlns:a16="http://schemas.microsoft.com/office/drawing/2014/main" id="{37138526-ED06-FD46-B533-EE371D4ED816}"/>
              </a:ext>
            </a:extLst>
          </p:cNvPr>
          <p:cNvSpPr txBox="1">
            <a:spLocks/>
          </p:cNvSpPr>
          <p:nvPr/>
        </p:nvSpPr>
        <p:spPr>
          <a:xfrm>
            <a:off x="7472954" y="3514237"/>
            <a:ext cx="1797731" cy="267464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0" indent="0">
              <a:buNone/>
            </a:pPr>
            <a:r>
              <a:rPr lang="en-US" sz="1800" dirty="0">
                <a:solidFill>
                  <a:schemeClr val="bg1"/>
                </a:solidFill>
              </a:rPr>
              <a:t>Jordan</a:t>
            </a:r>
          </a:p>
          <a:p>
            <a:r>
              <a:rPr lang="en-US" sz="1400" dirty="0">
                <a:solidFill>
                  <a:schemeClr val="bg1"/>
                </a:solidFill>
              </a:rPr>
              <a:t>Expression of our humanity: </a:t>
            </a:r>
            <a:r>
              <a:rPr lang="en-US" sz="1200" dirty="0">
                <a:solidFill>
                  <a:schemeClr val="bg1"/>
                </a:solidFill>
              </a:rPr>
              <a:t>+  providing palliative care,  - labyrinth, long waits</a:t>
            </a:r>
          </a:p>
          <a:p>
            <a:r>
              <a:rPr lang="en-US" sz="1400" dirty="0">
                <a:solidFill>
                  <a:schemeClr val="bg1"/>
                </a:solidFill>
              </a:rPr>
              <a:t>Opiophobia </a:t>
            </a:r>
          </a:p>
          <a:p>
            <a:r>
              <a:rPr lang="en-US" sz="1400" dirty="0">
                <a:solidFill>
                  <a:schemeClr val="bg1"/>
                </a:solidFill>
              </a:rPr>
              <a:t>Impact of local and int’l policy</a:t>
            </a:r>
          </a:p>
        </p:txBody>
      </p:sp>
      <p:sp>
        <p:nvSpPr>
          <p:cNvPr id="7" name="Content Placeholder 13">
            <a:extLst>
              <a:ext uri="{FF2B5EF4-FFF2-40B4-BE49-F238E27FC236}">
                <a16:creationId xmlns:a16="http://schemas.microsoft.com/office/drawing/2014/main" id="{38B2CDEF-7FE4-5E41-AA3A-CE59FBEF1267}"/>
              </a:ext>
            </a:extLst>
          </p:cNvPr>
          <p:cNvSpPr txBox="1">
            <a:spLocks/>
          </p:cNvSpPr>
          <p:nvPr/>
        </p:nvSpPr>
        <p:spPr>
          <a:xfrm>
            <a:off x="9842774" y="3498195"/>
            <a:ext cx="1885148" cy="267464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0" indent="0">
              <a:buNone/>
            </a:pPr>
            <a:r>
              <a:rPr lang="en-US" sz="1800" dirty="0">
                <a:solidFill>
                  <a:schemeClr val="bg1"/>
                </a:solidFill>
              </a:rPr>
              <a:t>Rwanda</a:t>
            </a:r>
          </a:p>
          <a:p>
            <a:r>
              <a:rPr lang="en-US" sz="1400" dirty="0">
                <a:solidFill>
                  <a:schemeClr val="bg1"/>
                </a:solidFill>
              </a:rPr>
              <a:t>Respect our humanity</a:t>
            </a:r>
          </a:p>
          <a:p>
            <a:r>
              <a:rPr lang="en-US" sz="1400" dirty="0">
                <a:solidFill>
                  <a:schemeClr val="bg1"/>
                </a:solidFill>
              </a:rPr>
              <a:t>Needs within a limited healthcare system</a:t>
            </a:r>
          </a:p>
          <a:p>
            <a:r>
              <a:rPr lang="en-US" sz="1400" dirty="0">
                <a:solidFill>
                  <a:schemeClr val="bg1"/>
                </a:solidFill>
              </a:rPr>
              <a:t>Reliance on international aid</a:t>
            </a:r>
          </a:p>
          <a:p>
            <a:endParaRPr lang="en-US" sz="1500" dirty="0">
              <a:solidFill>
                <a:schemeClr val="bg1"/>
              </a:solidFill>
            </a:endParaRPr>
          </a:p>
        </p:txBody>
      </p:sp>
      <p:pic>
        <p:nvPicPr>
          <p:cNvPr id="8" name="Picture 7">
            <a:extLst>
              <a:ext uri="{FF2B5EF4-FFF2-40B4-BE49-F238E27FC236}">
                <a16:creationId xmlns:a16="http://schemas.microsoft.com/office/drawing/2014/main" id="{58E67C3C-8ED6-9E41-84B6-44369EAC856E}"/>
              </a:ext>
            </a:extLst>
          </p:cNvPr>
          <p:cNvPicPr>
            <a:picLocks noChangeAspect="1"/>
          </p:cNvPicPr>
          <p:nvPr/>
        </p:nvPicPr>
        <p:blipFill>
          <a:blip r:embed="rId3"/>
          <a:stretch>
            <a:fillRect/>
          </a:stretch>
        </p:blipFill>
        <p:spPr>
          <a:xfrm>
            <a:off x="7748241" y="1253955"/>
            <a:ext cx="2049764" cy="2687700"/>
          </a:xfrm>
          <a:prstGeom prst="rect">
            <a:avLst/>
          </a:prstGeom>
        </p:spPr>
      </p:pic>
      <p:pic>
        <p:nvPicPr>
          <p:cNvPr id="9" name="Picture 8">
            <a:extLst>
              <a:ext uri="{FF2B5EF4-FFF2-40B4-BE49-F238E27FC236}">
                <a16:creationId xmlns:a16="http://schemas.microsoft.com/office/drawing/2014/main" id="{25C28372-C426-3448-9D48-09F69FB084E7}"/>
              </a:ext>
            </a:extLst>
          </p:cNvPr>
          <p:cNvPicPr>
            <a:picLocks noChangeAspect="1"/>
          </p:cNvPicPr>
          <p:nvPr/>
        </p:nvPicPr>
        <p:blipFill>
          <a:blip r:embed="rId4"/>
          <a:stretch>
            <a:fillRect/>
          </a:stretch>
        </p:blipFill>
        <p:spPr>
          <a:xfrm>
            <a:off x="2751110" y="1417382"/>
            <a:ext cx="2140767" cy="2360846"/>
          </a:xfrm>
          <a:prstGeom prst="rect">
            <a:avLst/>
          </a:prstGeom>
        </p:spPr>
      </p:pic>
      <p:pic>
        <p:nvPicPr>
          <p:cNvPr id="10" name="Picture 9">
            <a:extLst>
              <a:ext uri="{FF2B5EF4-FFF2-40B4-BE49-F238E27FC236}">
                <a16:creationId xmlns:a16="http://schemas.microsoft.com/office/drawing/2014/main" id="{09ACDCAC-42E6-2740-AA7E-6B4DF73C4AC6}"/>
              </a:ext>
            </a:extLst>
          </p:cNvPr>
          <p:cNvPicPr>
            <a:picLocks noChangeAspect="1"/>
          </p:cNvPicPr>
          <p:nvPr/>
        </p:nvPicPr>
        <p:blipFill>
          <a:blip r:embed="rId5"/>
          <a:stretch>
            <a:fillRect/>
          </a:stretch>
        </p:blipFill>
        <p:spPr>
          <a:xfrm>
            <a:off x="5158569" y="1475333"/>
            <a:ext cx="2255132" cy="2255132"/>
          </a:xfrm>
          <a:prstGeom prst="rect">
            <a:avLst/>
          </a:prstGeom>
        </p:spPr>
      </p:pic>
      <p:pic>
        <p:nvPicPr>
          <p:cNvPr id="12" name="Picture 11">
            <a:extLst>
              <a:ext uri="{FF2B5EF4-FFF2-40B4-BE49-F238E27FC236}">
                <a16:creationId xmlns:a16="http://schemas.microsoft.com/office/drawing/2014/main" id="{9C5542F2-E767-3F45-A923-C124C6C87F8F}"/>
              </a:ext>
            </a:extLst>
          </p:cNvPr>
          <p:cNvPicPr>
            <a:picLocks noChangeAspect="1"/>
          </p:cNvPicPr>
          <p:nvPr/>
        </p:nvPicPr>
        <p:blipFill rotWithShape="1">
          <a:blip r:embed="rId6"/>
          <a:srcRect b="14870"/>
          <a:stretch/>
        </p:blipFill>
        <p:spPr>
          <a:xfrm>
            <a:off x="219441" y="1403286"/>
            <a:ext cx="2398324" cy="2360846"/>
          </a:xfrm>
          <a:prstGeom prst="rect">
            <a:avLst/>
          </a:prstGeom>
        </p:spPr>
      </p:pic>
      <p:pic>
        <p:nvPicPr>
          <p:cNvPr id="15" name="Picture 14">
            <a:extLst>
              <a:ext uri="{FF2B5EF4-FFF2-40B4-BE49-F238E27FC236}">
                <a16:creationId xmlns:a16="http://schemas.microsoft.com/office/drawing/2014/main" id="{4BB7E54C-9A3A-4F4A-BF11-99BFAF097DB0}"/>
              </a:ext>
            </a:extLst>
          </p:cNvPr>
          <p:cNvPicPr>
            <a:picLocks noChangeAspect="1"/>
          </p:cNvPicPr>
          <p:nvPr/>
        </p:nvPicPr>
        <p:blipFill rotWithShape="1">
          <a:blip r:embed="rId7"/>
          <a:srcRect l="-1" r="1487" b="9550"/>
          <a:stretch/>
        </p:blipFill>
        <p:spPr>
          <a:xfrm>
            <a:off x="9929254" y="301111"/>
            <a:ext cx="1536174" cy="1523281"/>
          </a:xfrm>
          <a:prstGeom prst="rect">
            <a:avLst/>
          </a:prstGeom>
        </p:spPr>
      </p:pic>
      <p:sp>
        <p:nvSpPr>
          <p:cNvPr id="16" name="TextBox 15">
            <a:extLst>
              <a:ext uri="{FF2B5EF4-FFF2-40B4-BE49-F238E27FC236}">
                <a16:creationId xmlns:a16="http://schemas.microsoft.com/office/drawing/2014/main" id="{3AB2BF97-E9B4-4049-B9C3-D383917D111C}"/>
              </a:ext>
            </a:extLst>
          </p:cNvPr>
          <p:cNvSpPr txBox="1"/>
          <p:nvPr/>
        </p:nvSpPr>
        <p:spPr>
          <a:xfrm>
            <a:off x="5158569" y="4255550"/>
            <a:ext cx="2216752" cy="1446550"/>
          </a:xfrm>
          <a:prstGeom prst="rect">
            <a:avLst/>
          </a:prstGeom>
          <a:noFill/>
        </p:spPr>
        <p:txBody>
          <a:bodyPr wrap="square" rtlCol="0">
            <a:spAutoFit/>
          </a:bodyPr>
          <a:lstStyle/>
          <a:p>
            <a:r>
              <a:rPr lang="en-US" b="1" dirty="0"/>
              <a:t>Rwanda</a:t>
            </a:r>
          </a:p>
          <a:p>
            <a:pPr marL="285750" indent="-285750">
              <a:buFont typeface="Arial" panose="020B0604020202020204" pitchFamily="34" charset="0"/>
              <a:buChar char="•"/>
            </a:pPr>
            <a:r>
              <a:rPr lang="en-US" sz="1400" dirty="0"/>
              <a:t>10 refugees in two camps </a:t>
            </a:r>
          </a:p>
          <a:p>
            <a:pPr marL="285750" indent="-285750">
              <a:buFont typeface="Arial" panose="020B0604020202020204" pitchFamily="34" charset="0"/>
              <a:buChar char="•"/>
            </a:pPr>
            <a:r>
              <a:rPr lang="en-US" sz="1400" dirty="0"/>
              <a:t>6 local HCPs</a:t>
            </a:r>
          </a:p>
          <a:p>
            <a:pPr marL="285750" indent="-285750">
              <a:buFont typeface="Arial" panose="020B0604020202020204" pitchFamily="34" charset="0"/>
              <a:buChar char="•"/>
            </a:pPr>
            <a:r>
              <a:rPr lang="en-US" sz="1400" dirty="0"/>
              <a:t>1 agency representative</a:t>
            </a:r>
          </a:p>
        </p:txBody>
      </p:sp>
      <p:sp>
        <p:nvSpPr>
          <p:cNvPr id="17" name="TextBox 16">
            <a:extLst>
              <a:ext uri="{FF2B5EF4-FFF2-40B4-BE49-F238E27FC236}">
                <a16:creationId xmlns:a16="http://schemas.microsoft.com/office/drawing/2014/main" id="{7FB3B487-75C6-E849-A02D-7D0D884B5153}"/>
              </a:ext>
            </a:extLst>
          </p:cNvPr>
          <p:cNvSpPr txBox="1"/>
          <p:nvPr/>
        </p:nvSpPr>
        <p:spPr>
          <a:xfrm>
            <a:off x="7748241" y="4255550"/>
            <a:ext cx="2202217" cy="1015663"/>
          </a:xfrm>
          <a:prstGeom prst="rect">
            <a:avLst/>
          </a:prstGeom>
          <a:noFill/>
        </p:spPr>
        <p:txBody>
          <a:bodyPr wrap="square" rtlCol="0">
            <a:spAutoFit/>
          </a:bodyPr>
          <a:lstStyle/>
          <a:p>
            <a:r>
              <a:rPr lang="en-US" b="1" dirty="0"/>
              <a:t>Bangladesh</a:t>
            </a:r>
          </a:p>
          <a:p>
            <a:pPr marL="285750" indent="-285750">
              <a:buFont typeface="Arial" panose="020B0604020202020204" pitchFamily="34" charset="0"/>
              <a:buChar char="•"/>
            </a:pPr>
            <a:r>
              <a:rPr lang="en-US" sz="1400" dirty="0"/>
              <a:t>1 local palliative care physician</a:t>
            </a:r>
          </a:p>
          <a:p>
            <a:pPr marL="285750" indent="-285750">
              <a:buFont typeface="Arial" panose="020B0604020202020204" pitchFamily="34" charset="0"/>
              <a:buChar char="•"/>
            </a:pPr>
            <a:r>
              <a:rPr lang="en-US" sz="1400" dirty="0"/>
              <a:t>2 lay health workers</a:t>
            </a:r>
          </a:p>
        </p:txBody>
      </p:sp>
      <p:sp>
        <p:nvSpPr>
          <p:cNvPr id="18" name="TextBox 17">
            <a:extLst>
              <a:ext uri="{FF2B5EF4-FFF2-40B4-BE49-F238E27FC236}">
                <a16:creationId xmlns:a16="http://schemas.microsoft.com/office/drawing/2014/main" id="{F2BC491D-A31B-4445-8BAC-305BCA408A07}"/>
              </a:ext>
            </a:extLst>
          </p:cNvPr>
          <p:cNvSpPr txBox="1"/>
          <p:nvPr/>
        </p:nvSpPr>
        <p:spPr>
          <a:xfrm>
            <a:off x="10108848" y="4253383"/>
            <a:ext cx="2067235" cy="1723549"/>
          </a:xfrm>
          <a:prstGeom prst="rect">
            <a:avLst/>
          </a:prstGeom>
          <a:noFill/>
        </p:spPr>
        <p:txBody>
          <a:bodyPr wrap="square" rtlCol="0">
            <a:spAutoFit/>
          </a:bodyPr>
          <a:lstStyle/>
          <a:p>
            <a:r>
              <a:rPr lang="en-US" b="1" dirty="0"/>
              <a:t>Natural Disasters </a:t>
            </a:r>
          </a:p>
          <a:p>
            <a:pPr marL="285750" indent="-285750">
              <a:buFont typeface="Arial" panose="020B0604020202020204" pitchFamily="34" charset="0"/>
              <a:buChar char="•"/>
            </a:pPr>
            <a:r>
              <a:rPr lang="en-US" sz="1400" dirty="0"/>
              <a:t>Nepal, India, Chad, Haiti, Philippines</a:t>
            </a:r>
          </a:p>
          <a:p>
            <a:pPr marL="285750" indent="-285750">
              <a:buFont typeface="Arial" panose="020B0604020202020204" pitchFamily="34" charset="0"/>
              <a:buChar char="•"/>
            </a:pPr>
            <a:r>
              <a:rPr lang="en-US" sz="1400" dirty="0"/>
              <a:t>11 international HCPs</a:t>
            </a:r>
          </a:p>
          <a:p>
            <a:pPr marL="285750" indent="-285750">
              <a:buFont typeface="Arial" panose="020B0604020202020204" pitchFamily="34" charset="0"/>
              <a:buChar char="•"/>
            </a:pPr>
            <a:r>
              <a:rPr lang="en-US" sz="1400" dirty="0"/>
              <a:t>6 local HCPs </a:t>
            </a:r>
          </a:p>
        </p:txBody>
      </p:sp>
      <p:sp>
        <p:nvSpPr>
          <p:cNvPr id="20" name="TextBox 19">
            <a:extLst>
              <a:ext uri="{FF2B5EF4-FFF2-40B4-BE49-F238E27FC236}">
                <a16:creationId xmlns:a16="http://schemas.microsoft.com/office/drawing/2014/main" id="{A1CFDC5D-4688-F749-BF15-7A91959C4BE4}"/>
              </a:ext>
            </a:extLst>
          </p:cNvPr>
          <p:cNvSpPr txBox="1"/>
          <p:nvPr/>
        </p:nvSpPr>
        <p:spPr>
          <a:xfrm>
            <a:off x="324227" y="4253383"/>
            <a:ext cx="2347965" cy="1661993"/>
          </a:xfrm>
          <a:prstGeom prst="rect">
            <a:avLst/>
          </a:prstGeom>
          <a:noFill/>
        </p:spPr>
        <p:txBody>
          <a:bodyPr wrap="square" rtlCol="0">
            <a:spAutoFit/>
          </a:bodyPr>
          <a:lstStyle/>
          <a:p>
            <a:r>
              <a:rPr lang="en-US" b="1" dirty="0"/>
              <a:t>Guinea</a:t>
            </a:r>
          </a:p>
          <a:p>
            <a:pPr marL="285750" indent="-285750">
              <a:buFont typeface="Arial" panose="020B0604020202020204" pitchFamily="34" charset="0"/>
              <a:buChar char="•"/>
            </a:pPr>
            <a:r>
              <a:rPr lang="en-US" sz="1400" dirty="0"/>
              <a:t>2 survivors</a:t>
            </a:r>
          </a:p>
          <a:p>
            <a:pPr marL="285750" indent="-285750">
              <a:buFont typeface="Arial" panose="020B0604020202020204" pitchFamily="34" charset="0"/>
              <a:buChar char="•"/>
            </a:pPr>
            <a:r>
              <a:rPr lang="en-US" sz="1400" dirty="0"/>
              <a:t>6 local HCPs</a:t>
            </a:r>
          </a:p>
          <a:p>
            <a:pPr marL="285750" indent="-285750">
              <a:buFont typeface="Arial" panose="020B0604020202020204" pitchFamily="34" charset="0"/>
              <a:buChar char="•"/>
            </a:pPr>
            <a:r>
              <a:rPr lang="en-US" sz="1400" dirty="0"/>
              <a:t>2 local HCP/ survivors</a:t>
            </a:r>
          </a:p>
          <a:p>
            <a:pPr marL="285750" indent="-285750">
              <a:buFont typeface="Arial" panose="020B0604020202020204" pitchFamily="34" charset="0"/>
              <a:buChar char="•"/>
            </a:pPr>
            <a:r>
              <a:rPr lang="en-US" sz="1400" dirty="0"/>
              <a:t>1 religious leader</a:t>
            </a:r>
          </a:p>
          <a:p>
            <a:pPr marL="285750" indent="-285750">
              <a:buFont typeface="Arial" panose="020B0604020202020204" pitchFamily="34" charset="0"/>
              <a:buChar char="•"/>
            </a:pPr>
            <a:r>
              <a:rPr lang="en-US" sz="1400" dirty="0"/>
              <a:t>3 family members</a:t>
            </a:r>
          </a:p>
          <a:p>
            <a:pPr marL="285750" indent="-285750">
              <a:buFont typeface="Arial" panose="020B0604020202020204" pitchFamily="34" charset="0"/>
              <a:buChar char="•"/>
            </a:pPr>
            <a:r>
              <a:rPr lang="en-US" sz="1400" dirty="0"/>
              <a:t>2 international HCPs</a:t>
            </a:r>
          </a:p>
        </p:txBody>
      </p:sp>
      <p:sp>
        <p:nvSpPr>
          <p:cNvPr id="21" name="TextBox 20">
            <a:extLst>
              <a:ext uri="{FF2B5EF4-FFF2-40B4-BE49-F238E27FC236}">
                <a16:creationId xmlns:a16="http://schemas.microsoft.com/office/drawing/2014/main" id="{4F875734-7F7F-0E47-818D-976E8A9B0C16}"/>
              </a:ext>
            </a:extLst>
          </p:cNvPr>
          <p:cNvSpPr txBox="1"/>
          <p:nvPr/>
        </p:nvSpPr>
        <p:spPr>
          <a:xfrm>
            <a:off x="2880158" y="4255550"/>
            <a:ext cx="2140767" cy="1446550"/>
          </a:xfrm>
          <a:prstGeom prst="rect">
            <a:avLst/>
          </a:prstGeom>
          <a:noFill/>
        </p:spPr>
        <p:txBody>
          <a:bodyPr wrap="square" rtlCol="0">
            <a:spAutoFit/>
          </a:bodyPr>
          <a:lstStyle/>
          <a:p>
            <a:r>
              <a:rPr lang="en-US" b="1" dirty="0"/>
              <a:t>Jordan </a:t>
            </a:r>
          </a:p>
          <a:p>
            <a:pPr marL="285750" indent="-285750">
              <a:buFont typeface="Arial" panose="020B0604020202020204" pitchFamily="34" charset="0"/>
              <a:buChar char="•"/>
            </a:pPr>
            <a:r>
              <a:rPr lang="en-US" sz="1400" dirty="0"/>
              <a:t>8 Refugees</a:t>
            </a:r>
          </a:p>
          <a:p>
            <a:pPr marL="285750" indent="-285750">
              <a:buFont typeface="Arial" panose="020B0604020202020204" pitchFamily="34" charset="0"/>
              <a:buChar char="•"/>
            </a:pPr>
            <a:r>
              <a:rPr lang="en-US" sz="1400" dirty="0"/>
              <a:t>5 Jordanian Nationals</a:t>
            </a:r>
          </a:p>
          <a:p>
            <a:pPr marL="285750" indent="-285750">
              <a:buFont typeface="Arial" panose="020B0604020202020204" pitchFamily="34" charset="0"/>
              <a:buChar char="•"/>
            </a:pPr>
            <a:r>
              <a:rPr lang="en-US" sz="1400" dirty="0"/>
              <a:t>2 local HCPs</a:t>
            </a:r>
          </a:p>
          <a:p>
            <a:pPr marL="285750" indent="-285750">
              <a:buFont typeface="Arial" panose="020B0604020202020204" pitchFamily="34" charset="0"/>
              <a:buChar char="•"/>
            </a:pPr>
            <a:r>
              <a:rPr lang="en-US" sz="1400" dirty="0"/>
              <a:t>1 international HCP</a:t>
            </a:r>
          </a:p>
        </p:txBody>
      </p:sp>
      <p:sp>
        <p:nvSpPr>
          <p:cNvPr id="22" name="Title 2">
            <a:extLst>
              <a:ext uri="{FF2B5EF4-FFF2-40B4-BE49-F238E27FC236}">
                <a16:creationId xmlns:a16="http://schemas.microsoft.com/office/drawing/2014/main" id="{310BA46B-8BFE-9F40-AA96-521FBFA5755B}"/>
              </a:ext>
            </a:extLst>
          </p:cNvPr>
          <p:cNvSpPr txBox="1">
            <a:spLocks/>
          </p:cNvSpPr>
          <p:nvPr/>
        </p:nvSpPr>
        <p:spPr>
          <a:xfrm>
            <a:off x="201846" y="411755"/>
            <a:ext cx="4831838" cy="777086"/>
          </a:xfrm>
          <a:prstGeom prst="rect">
            <a:avLst/>
          </a:prstGeom>
        </p:spPr>
        <p:txBody>
          <a:bodyPr/>
          <a:lstStyle>
            <a:lvl1pPr algn="ctr" defTabSz="914400" rtl="0" eaLnBrk="1" latinLnBrk="0" hangingPunct="1">
              <a:lnSpc>
                <a:spcPct val="85000"/>
              </a:lnSpc>
              <a:spcBef>
                <a:spcPct val="0"/>
              </a:spcBef>
              <a:buNone/>
              <a:defRPr sz="4000" b="0" i="0" kern="1200" cap="none" spc="-150">
                <a:solidFill>
                  <a:schemeClr val="tx1"/>
                </a:solidFill>
                <a:effectLst/>
                <a:latin typeface="+mj-lt"/>
                <a:ea typeface="+mj-ea"/>
                <a:cs typeface="+mj-cs"/>
              </a:defRPr>
            </a:lvl1pPr>
          </a:lstStyle>
          <a:p>
            <a:pPr algn="l"/>
            <a:r>
              <a:rPr lang="en-US" b="1" dirty="0">
                <a:solidFill>
                  <a:srgbClr val="FF0000"/>
                </a:solidFill>
              </a:rPr>
              <a:t>Case Study Recruitment </a:t>
            </a:r>
          </a:p>
        </p:txBody>
      </p:sp>
      <p:pic>
        <p:nvPicPr>
          <p:cNvPr id="23" name="Picture 22">
            <a:extLst>
              <a:ext uri="{FF2B5EF4-FFF2-40B4-BE49-F238E27FC236}">
                <a16:creationId xmlns:a16="http://schemas.microsoft.com/office/drawing/2014/main" id="{BBCA0367-9F0D-5146-A8AF-20A5DD69E46C}"/>
              </a:ext>
            </a:extLst>
          </p:cNvPr>
          <p:cNvPicPr>
            <a:picLocks noChangeAspect="1"/>
          </p:cNvPicPr>
          <p:nvPr/>
        </p:nvPicPr>
        <p:blipFill>
          <a:blip r:embed="rId8"/>
          <a:stretch>
            <a:fillRect/>
          </a:stretch>
        </p:blipFill>
        <p:spPr>
          <a:xfrm>
            <a:off x="10578340" y="2531393"/>
            <a:ext cx="786722" cy="1246835"/>
          </a:xfrm>
          <a:prstGeom prst="rect">
            <a:avLst/>
          </a:prstGeom>
        </p:spPr>
      </p:pic>
      <p:pic>
        <p:nvPicPr>
          <p:cNvPr id="14" name="Picture 13">
            <a:extLst>
              <a:ext uri="{FF2B5EF4-FFF2-40B4-BE49-F238E27FC236}">
                <a16:creationId xmlns:a16="http://schemas.microsoft.com/office/drawing/2014/main" id="{CA2210AD-843F-6248-A8C7-3AEA3C07B79F}"/>
              </a:ext>
            </a:extLst>
          </p:cNvPr>
          <p:cNvPicPr>
            <a:picLocks noChangeAspect="1"/>
          </p:cNvPicPr>
          <p:nvPr/>
        </p:nvPicPr>
        <p:blipFill>
          <a:blip r:embed="rId9"/>
          <a:stretch>
            <a:fillRect/>
          </a:stretch>
        </p:blipFill>
        <p:spPr>
          <a:xfrm>
            <a:off x="10625998" y="1361515"/>
            <a:ext cx="1346561" cy="1030701"/>
          </a:xfrm>
          <a:prstGeom prst="rect">
            <a:avLst/>
          </a:prstGeom>
        </p:spPr>
      </p:pic>
    </p:spTree>
    <p:extLst>
      <p:ext uri="{BB962C8B-B14F-4D97-AF65-F5344CB8AC3E}">
        <p14:creationId xmlns:p14="http://schemas.microsoft.com/office/powerpoint/2010/main" val="40906522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1E6E003-EB44-4A47-844B-D0739E20BA1C}"/>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56106" y="5752957"/>
            <a:ext cx="2278235" cy="661933"/>
          </a:xfrm>
          <a:prstGeom prst="rect">
            <a:avLst/>
          </a:prstGeom>
          <a:effectLst>
            <a:softEdge rad="25400"/>
          </a:effectLst>
        </p:spPr>
      </p:pic>
      <p:sp>
        <p:nvSpPr>
          <p:cNvPr id="5" name="TextBox 4">
            <a:extLst>
              <a:ext uri="{FF2B5EF4-FFF2-40B4-BE49-F238E27FC236}">
                <a16:creationId xmlns:a16="http://schemas.microsoft.com/office/drawing/2014/main" id="{946D56AB-3665-D047-8FD9-1F51B3469B3C}"/>
              </a:ext>
            </a:extLst>
          </p:cNvPr>
          <p:cNvSpPr txBox="1"/>
          <p:nvPr/>
        </p:nvSpPr>
        <p:spPr>
          <a:xfrm>
            <a:off x="296100" y="6414890"/>
            <a:ext cx="2398245" cy="276999"/>
          </a:xfrm>
          <a:prstGeom prst="rect">
            <a:avLst/>
          </a:prstGeom>
          <a:noFill/>
        </p:spPr>
        <p:txBody>
          <a:bodyPr wrap="square" rtlCol="0">
            <a:spAutoFit/>
          </a:bodyPr>
          <a:lstStyle/>
          <a:p>
            <a:r>
              <a:rPr lang="en-US" sz="1200" dirty="0" err="1">
                <a:latin typeface="+mj-lt"/>
              </a:rPr>
              <a:t>www.humanitarianhealthethics.net</a:t>
            </a:r>
            <a:endParaRPr lang="en-US" sz="1200" dirty="0">
              <a:latin typeface="+mj-lt"/>
            </a:endParaRPr>
          </a:p>
        </p:txBody>
      </p:sp>
      <p:sp>
        <p:nvSpPr>
          <p:cNvPr id="6" name="Oval 5">
            <a:extLst>
              <a:ext uri="{FF2B5EF4-FFF2-40B4-BE49-F238E27FC236}">
                <a16:creationId xmlns:a16="http://schemas.microsoft.com/office/drawing/2014/main" id="{E1482C92-AEC5-D34A-94A1-40D3CBDE1663}"/>
              </a:ext>
            </a:extLst>
          </p:cNvPr>
          <p:cNvSpPr/>
          <p:nvPr/>
        </p:nvSpPr>
        <p:spPr>
          <a:xfrm>
            <a:off x="-754881" y="56233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22052A71-1D88-BD41-8A04-E20895C01773}"/>
              </a:ext>
            </a:extLst>
          </p:cNvPr>
          <p:cNvSpPr/>
          <p:nvPr/>
        </p:nvSpPr>
        <p:spPr>
          <a:xfrm>
            <a:off x="-361627" y="57757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3636E1E4-130E-7442-AD41-06445F08BEF2}"/>
              </a:ext>
            </a:extLst>
          </p:cNvPr>
          <p:cNvSpPr/>
          <p:nvPr/>
        </p:nvSpPr>
        <p:spPr>
          <a:xfrm>
            <a:off x="-666427" y="54709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64508169-E1EA-254A-8413-24DDDDFB7F9A}"/>
              </a:ext>
            </a:extLst>
          </p:cNvPr>
          <p:cNvSpPr/>
          <p:nvPr/>
        </p:nvSpPr>
        <p:spPr>
          <a:xfrm>
            <a:off x="361026" y="2022970"/>
            <a:ext cx="11830974" cy="3046988"/>
          </a:xfrm>
          <a:prstGeom prst="rect">
            <a:avLst/>
          </a:prstGeom>
        </p:spPr>
        <p:txBody>
          <a:bodyPr wrap="square">
            <a:spAutoFit/>
          </a:bodyPr>
          <a:lstStyle/>
          <a:p>
            <a:pPr marL="342900" indent="-342900">
              <a:buFont typeface="Arial" panose="020B0604020202020204" pitchFamily="34" charset="0"/>
              <a:buChar char="•"/>
            </a:pPr>
            <a:r>
              <a:rPr lang="en-US" sz="2400" dirty="0">
                <a:latin typeface="+mj-lt"/>
              </a:rPr>
              <a:t>Curative care capacity constraints disproportionately impact refugees and others made vulnerable by their social position; they are often the first to face the health system’s limitation</a:t>
            </a:r>
          </a:p>
          <a:p>
            <a:endParaRPr lang="en-US" sz="2400" dirty="0">
              <a:latin typeface="+mj-lt"/>
            </a:endParaRPr>
          </a:p>
          <a:p>
            <a:pPr marL="342900" indent="-342900">
              <a:buFont typeface="Arial" panose="020B0604020202020204" pitchFamily="34" charset="0"/>
              <a:buChar char="•"/>
            </a:pPr>
            <a:r>
              <a:rPr lang="en-US" sz="2400" dirty="0">
                <a:latin typeface="+mj-lt"/>
              </a:rPr>
              <a:t>Curative care or screening options are already limited for local nationals; refugees, marginalized, poorer people or those unfamiliar with navigating the local culture, let alone a health system, are less likely to access timely care, resulting in premature palliative needs</a:t>
            </a:r>
          </a:p>
          <a:p>
            <a:pPr marL="285750" indent="-285750">
              <a:buFont typeface="Arial" panose="020B0604020202020204" pitchFamily="34" charset="0"/>
              <a:buChar char="•"/>
            </a:pPr>
            <a:endParaRPr lang="en-US" sz="2400" dirty="0">
              <a:latin typeface="+mj-lt"/>
            </a:endParaRPr>
          </a:p>
        </p:txBody>
      </p:sp>
      <p:sp>
        <p:nvSpPr>
          <p:cNvPr id="2" name="Rectangle 1">
            <a:extLst>
              <a:ext uri="{FF2B5EF4-FFF2-40B4-BE49-F238E27FC236}">
                <a16:creationId xmlns:a16="http://schemas.microsoft.com/office/drawing/2014/main" id="{8501D5B3-71B5-C342-8C1C-696BA424341D}"/>
              </a:ext>
            </a:extLst>
          </p:cNvPr>
          <p:cNvSpPr/>
          <p:nvPr/>
        </p:nvSpPr>
        <p:spPr>
          <a:xfrm>
            <a:off x="296100" y="217114"/>
            <a:ext cx="11542974" cy="1323439"/>
          </a:xfrm>
          <a:prstGeom prst="rect">
            <a:avLst/>
          </a:prstGeom>
        </p:spPr>
        <p:txBody>
          <a:bodyPr wrap="square">
            <a:spAutoFit/>
          </a:bodyPr>
          <a:lstStyle/>
          <a:p>
            <a:r>
              <a:rPr lang="en-US" sz="4000" b="1" dirty="0">
                <a:solidFill>
                  <a:srgbClr val="FF0000"/>
                </a:solidFill>
                <a:latin typeface="Calibri" panose="020F0502020204030204" pitchFamily="34" charset="0"/>
                <a:cs typeface="Calibri" panose="020F0502020204030204" pitchFamily="34" charset="0"/>
              </a:rPr>
              <a:t>Health system </a:t>
            </a:r>
            <a:r>
              <a:rPr lang="en-US" sz="4000" b="1" i="1" dirty="0">
                <a:solidFill>
                  <a:srgbClr val="FF0000"/>
                </a:solidFill>
                <a:latin typeface="Calibri" panose="020F0502020204030204" pitchFamily="34" charset="0"/>
                <a:cs typeface="Calibri" panose="020F0502020204030204" pitchFamily="34" charset="0"/>
              </a:rPr>
              <a:t>limitations are amplified </a:t>
            </a:r>
            <a:r>
              <a:rPr lang="en-US" sz="4000" b="1" dirty="0">
                <a:solidFill>
                  <a:srgbClr val="FF0000"/>
                </a:solidFill>
                <a:latin typeface="Calibri" panose="020F0502020204030204" pitchFamily="34" charset="0"/>
                <a:cs typeface="Calibri" panose="020F0502020204030204" pitchFamily="34" charset="0"/>
              </a:rPr>
              <a:t>in humanitarian crises</a:t>
            </a:r>
          </a:p>
        </p:txBody>
      </p:sp>
      <p:sp>
        <p:nvSpPr>
          <p:cNvPr id="3" name="Rectangle 2">
            <a:extLst>
              <a:ext uri="{FF2B5EF4-FFF2-40B4-BE49-F238E27FC236}">
                <a16:creationId xmlns:a16="http://schemas.microsoft.com/office/drawing/2014/main" id="{32AF919B-5297-5B46-B2D8-7E8CC88482AC}"/>
              </a:ext>
            </a:extLst>
          </p:cNvPr>
          <p:cNvSpPr/>
          <p:nvPr/>
        </p:nvSpPr>
        <p:spPr>
          <a:xfrm>
            <a:off x="3412077" y="5491560"/>
            <a:ext cx="7993859" cy="830997"/>
          </a:xfrm>
          <a:prstGeom prst="rect">
            <a:avLst/>
          </a:prstGeom>
        </p:spPr>
        <p:txBody>
          <a:bodyPr wrap="square">
            <a:spAutoFit/>
          </a:bodyPr>
          <a:lstStyle/>
          <a:p>
            <a:r>
              <a:rPr lang="en-US" sz="2400" b="1" dirty="0">
                <a:latin typeface="+mj-lt"/>
              </a:rPr>
              <a:t>Palliative care should never be considered a replacement for the need to continually improve the local health system</a:t>
            </a:r>
          </a:p>
        </p:txBody>
      </p:sp>
    </p:spTree>
    <p:extLst>
      <p:ext uri="{BB962C8B-B14F-4D97-AF65-F5344CB8AC3E}">
        <p14:creationId xmlns:p14="http://schemas.microsoft.com/office/powerpoint/2010/main" val="29927030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DE6D682-2A41-514D-82F4-E76F871E0AA0}"/>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56106" y="5752957"/>
            <a:ext cx="2278235" cy="661933"/>
          </a:xfrm>
          <a:prstGeom prst="rect">
            <a:avLst/>
          </a:prstGeom>
          <a:effectLst>
            <a:softEdge rad="25400"/>
          </a:effectLst>
        </p:spPr>
      </p:pic>
      <p:sp>
        <p:nvSpPr>
          <p:cNvPr id="4" name="TextBox 3">
            <a:extLst>
              <a:ext uri="{FF2B5EF4-FFF2-40B4-BE49-F238E27FC236}">
                <a16:creationId xmlns:a16="http://schemas.microsoft.com/office/drawing/2014/main" id="{E40638E9-DCF4-C64A-8CEC-6D328E1FF9A7}"/>
              </a:ext>
            </a:extLst>
          </p:cNvPr>
          <p:cNvSpPr txBox="1"/>
          <p:nvPr/>
        </p:nvSpPr>
        <p:spPr>
          <a:xfrm>
            <a:off x="296100" y="6414890"/>
            <a:ext cx="2398245" cy="276999"/>
          </a:xfrm>
          <a:prstGeom prst="rect">
            <a:avLst/>
          </a:prstGeom>
          <a:noFill/>
        </p:spPr>
        <p:txBody>
          <a:bodyPr wrap="square" rtlCol="0">
            <a:spAutoFit/>
          </a:bodyPr>
          <a:lstStyle/>
          <a:p>
            <a:r>
              <a:rPr lang="en-US" sz="1200" dirty="0" err="1">
                <a:latin typeface="+mj-lt"/>
              </a:rPr>
              <a:t>www.humanitarianhealthethics.net</a:t>
            </a:r>
            <a:endParaRPr lang="en-US" sz="1200" dirty="0">
              <a:latin typeface="+mj-lt"/>
            </a:endParaRPr>
          </a:p>
        </p:txBody>
      </p:sp>
      <p:sp>
        <p:nvSpPr>
          <p:cNvPr id="5" name="Oval 4">
            <a:extLst>
              <a:ext uri="{FF2B5EF4-FFF2-40B4-BE49-F238E27FC236}">
                <a16:creationId xmlns:a16="http://schemas.microsoft.com/office/drawing/2014/main" id="{3EF739EE-2048-2C44-B77C-4CDD46BC27F3}"/>
              </a:ext>
            </a:extLst>
          </p:cNvPr>
          <p:cNvSpPr/>
          <p:nvPr/>
        </p:nvSpPr>
        <p:spPr>
          <a:xfrm>
            <a:off x="-754881" y="56233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FFCCC2F9-6803-604C-8C4C-99F6822D0D73}"/>
              </a:ext>
            </a:extLst>
          </p:cNvPr>
          <p:cNvSpPr/>
          <p:nvPr/>
        </p:nvSpPr>
        <p:spPr>
          <a:xfrm>
            <a:off x="-666427" y="54709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669F9A39-6E6A-6144-A49D-9B5743614CCE}"/>
              </a:ext>
            </a:extLst>
          </p:cNvPr>
          <p:cNvSpPr/>
          <p:nvPr/>
        </p:nvSpPr>
        <p:spPr>
          <a:xfrm>
            <a:off x="356106" y="398775"/>
            <a:ext cx="6487289" cy="707886"/>
          </a:xfrm>
          <a:prstGeom prst="rect">
            <a:avLst/>
          </a:prstGeom>
        </p:spPr>
        <p:txBody>
          <a:bodyPr wrap="none">
            <a:spAutoFit/>
          </a:bodyPr>
          <a:lstStyle/>
          <a:p>
            <a:r>
              <a:rPr lang="en-US" sz="4000" b="1" dirty="0">
                <a:solidFill>
                  <a:srgbClr val="FF0000"/>
                </a:solidFill>
                <a:latin typeface="Calibri" panose="020F0502020204030204" pitchFamily="34" charset="0"/>
                <a:cs typeface="Calibri" panose="020F0502020204030204" pitchFamily="34" charset="0"/>
              </a:rPr>
              <a:t>Inequitable access to opioids</a:t>
            </a:r>
          </a:p>
        </p:txBody>
      </p:sp>
      <p:pic>
        <p:nvPicPr>
          <p:cNvPr id="10" name="Content Placeholder 4">
            <a:extLst>
              <a:ext uri="{FF2B5EF4-FFF2-40B4-BE49-F238E27FC236}">
                <a16:creationId xmlns:a16="http://schemas.microsoft.com/office/drawing/2014/main" id="{98970B5B-EBD7-C345-B351-60582ED01DB4}"/>
              </a:ext>
            </a:extLst>
          </p:cNvPr>
          <p:cNvPicPr>
            <a:picLocks noChangeAspect="1"/>
          </p:cNvPicPr>
          <p:nvPr/>
        </p:nvPicPr>
        <p:blipFill>
          <a:blip r:embed="rId4"/>
          <a:stretch>
            <a:fillRect/>
          </a:stretch>
        </p:blipFill>
        <p:spPr>
          <a:xfrm>
            <a:off x="2918216" y="1343891"/>
            <a:ext cx="7365034" cy="4934989"/>
          </a:xfrm>
          <a:prstGeom prst="rect">
            <a:avLst/>
          </a:prstGeom>
        </p:spPr>
      </p:pic>
      <p:sp>
        <p:nvSpPr>
          <p:cNvPr id="8" name="Rectangle 7">
            <a:extLst>
              <a:ext uri="{FF2B5EF4-FFF2-40B4-BE49-F238E27FC236}">
                <a16:creationId xmlns:a16="http://schemas.microsoft.com/office/drawing/2014/main" id="{B9464A0E-0C39-5645-A92D-473B39BC9B72}"/>
              </a:ext>
            </a:extLst>
          </p:cNvPr>
          <p:cNvSpPr/>
          <p:nvPr/>
        </p:nvSpPr>
        <p:spPr>
          <a:xfrm>
            <a:off x="6206836" y="6414889"/>
            <a:ext cx="6096000" cy="276999"/>
          </a:xfrm>
          <a:prstGeom prst="rect">
            <a:avLst/>
          </a:prstGeom>
        </p:spPr>
        <p:txBody>
          <a:bodyPr>
            <a:spAutoFit/>
          </a:bodyPr>
          <a:lstStyle/>
          <a:p>
            <a:r>
              <a:rPr lang="en-CA" sz="1200" dirty="0">
                <a:latin typeface="Calibri" panose="020F0502020204030204" pitchFamily="34" charset="0"/>
                <a:cs typeface="Calibri" panose="020F0502020204030204" pitchFamily="34" charset="0"/>
              </a:rPr>
              <a:t>Source: International Narcotics Control Board and WHO Global Health Estimates, 2015. </a:t>
            </a:r>
            <a:endParaRPr lang="en-US" sz="1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410183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DE6D682-2A41-514D-82F4-E76F871E0AA0}"/>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56106" y="5752957"/>
            <a:ext cx="2278235" cy="661933"/>
          </a:xfrm>
          <a:prstGeom prst="rect">
            <a:avLst/>
          </a:prstGeom>
          <a:effectLst>
            <a:softEdge rad="25400"/>
          </a:effectLst>
        </p:spPr>
      </p:pic>
      <p:sp>
        <p:nvSpPr>
          <p:cNvPr id="4" name="TextBox 3">
            <a:extLst>
              <a:ext uri="{FF2B5EF4-FFF2-40B4-BE49-F238E27FC236}">
                <a16:creationId xmlns:a16="http://schemas.microsoft.com/office/drawing/2014/main" id="{E40638E9-DCF4-C64A-8CEC-6D328E1FF9A7}"/>
              </a:ext>
            </a:extLst>
          </p:cNvPr>
          <p:cNvSpPr txBox="1"/>
          <p:nvPr/>
        </p:nvSpPr>
        <p:spPr>
          <a:xfrm>
            <a:off x="296100" y="6414890"/>
            <a:ext cx="2398245" cy="276999"/>
          </a:xfrm>
          <a:prstGeom prst="rect">
            <a:avLst/>
          </a:prstGeom>
          <a:noFill/>
        </p:spPr>
        <p:txBody>
          <a:bodyPr wrap="square" rtlCol="0">
            <a:spAutoFit/>
          </a:bodyPr>
          <a:lstStyle/>
          <a:p>
            <a:r>
              <a:rPr lang="en-US" sz="1200" dirty="0" err="1">
                <a:latin typeface="+mj-lt"/>
              </a:rPr>
              <a:t>www.humanitarianhealthethics.net</a:t>
            </a:r>
            <a:endParaRPr lang="en-US" sz="1200" dirty="0">
              <a:latin typeface="+mj-lt"/>
            </a:endParaRPr>
          </a:p>
        </p:txBody>
      </p:sp>
      <p:sp>
        <p:nvSpPr>
          <p:cNvPr id="5" name="Oval 4">
            <a:extLst>
              <a:ext uri="{FF2B5EF4-FFF2-40B4-BE49-F238E27FC236}">
                <a16:creationId xmlns:a16="http://schemas.microsoft.com/office/drawing/2014/main" id="{3EF739EE-2048-2C44-B77C-4CDD46BC27F3}"/>
              </a:ext>
            </a:extLst>
          </p:cNvPr>
          <p:cNvSpPr/>
          <p:nvPr/>
        </p:nvSpPr>
        <p:spPr>
          <a:xfrm>
            <a:off x="-754881" y="56233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FFCCC2F9-6803-604C-8C4C-99F6822D0D73}"/>
              </a:ext>
            </a:extLst>
          </p:cNvPr>
          <p:cNvSpPr/>
          <p:nvPr/>
        </p:nvSpPr>
        <p:spPr>
          <a:xfrm>
            <a:off x="-666427" y="54709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669F9A39-6E6A-6144-A49D-9B5743614CCE}"/>
              </a:ext>
            </a:extLst>
          </p:cNvPr>
          <p:cNvSpPr/>
          <p:nvPr/>
        </p:nvSpPr>
        <p:spPr>
          <a:xfrm>
            <a:off x="486581" y="681988"/>
            <a:ext cx="6632778" cy="707886"/>
          </a:xfrm>
          <a:prstGeom prst="rect">
            <a:avLst/>
          </a:prstGeom>
        </p:spPr>
        <p:txBody>
          <a:bodyPr wrap="none">
            <a:spAutoFit/>
          </a:bodyPr>
          <a:lstStyle/>
          <a:p>
            <a:r>
              <a:rPr lang="en-US" sz="4000" b="1" dirty="0">
                <a:solidFill>
                  <a:srgbClr val="FF0000"/>
                </a:solidFill>
                <a:latin typeface="Calibri" panose="020F0502020204030204" pitchFamily="34" charset="0"/>
                <a:cs typeface="Calibri" panose="020F0502020204030204" pitchFamily="34" charset="0"/>
              </a:rPr>
              <a:t>Overwhelmed health systems</a:t>
            </a:r>
          </a:p>
        </p:txBody>
      </p:sp>
      <p:sp>
        <p:nvSpPr>
          <p:cNvPr id="8" name="Rectangle 7">
            <a:extLst>
              <a:ext uri="{FF2B5EF4-FFF2-40B4-BE49-F238E27FC236}">
                <a16:creationId xmlns:a16="http://schemas.microsoft.com/office/drawing/2014/main" id="{4CE2501D-C3A4-F941-A2BE-325DCD257FF1}"/>
              </a:ext>
            </a:extLst>
          </p:cNvPr>
          <p:cNvSpPr/>
          <p:nvPr/>
        </p:nvSpPr>
        <p:spPr>
          <a:xfrm>
            <a:off x="2918216" y="4737294"/>
            <a:ext cx="8418678" cy="1015663"/>
          </a:xfrm>
          <a:prstGeom prst="rect">
            <a:avLst/>
          </a:prstGeom>
        </p:spPr>
        <p:txBody>
          <a:bodyPr wrap="square">
            <a:spAutoFit/>
          </a:bodyPr>
          <a:lstStyle/>
          <a:p>
            <a:r>
              <a:rPr lang="en-CA" sz="2000" i="1" dirty="0">
                <a:latin typeface="+mj-lt"/>
              </a:rPr>
              <a:t>Yeah, mainly it’s always about the same thing. </a:t>
            </a:r>
            <a:r>
              <a:rPr lang="en-CA" sz="2000" b="1" i="1" dirty="0">
                <a:latin typeface="+mj-lt"/>
              </a:rPr>
              <a:t>Why we have to intervene in a country. Why they don’t need to intervene in ours. If we have a natural disaster here as a country we will be able to intervene </a:t>
            </a:r>
            <a:r>
              <a:rPr lang="en-CA" sz="2000" dirty="0">
                <a:latin typeface="+mj-lt"/>
              </a:rPr>
              <a:t>(International HCP-ND-01)</a:t>
            </a:r>
            <a:endParaRPr lang="en-US" sz="2000" dirty="0">
              <a:latin typeface="+mj-lt"/>
            </a:endParaRPr>
          </a:p>
        </p:txBody>
      </p:sp>
      <p:sp>
        <p:nvSpPr>
          <p:cNvPr id="10" name="Rectangle 9">
            <a:extLst>
              <a:ext uri="{FF2B5EF4-FFF2-40B4-BE49-F238E27FC236}">
                <a16:creationId xmlns:a16="http://schemas.microsoft.com/office/drawing/2014/main" id="{2BB10FCB-BC71-F345-8D7A-3487A5E1D01F}"/>
              </a:ext>
            </a:extLst>
          </p:cNvPr>
          <p:cNvSpPr/>
          <p:nvPr/>
        </p:nvSpPr>
        <p:spPr>
          <a:xfrm>
            <a:off x="5243331" y="1876071"/>
            <a:ext cx="6339411" cy="1938992"/>
          </a:xfrm>
          <a:prstGeom prst="rect">
            <a:avLst/>
          </a:prstGeom>
        </p:spPr>
        <p:txBody>
          <a:bodyPr wrap="square">
            <a:spAutoFit/>
          </a:bodyPr>
          <a:lstStyle/>
          <a:p>
            <a:r>
              <a:rPr lang="en-US" sz="2000" b="1" i="1" dirty="0">
                <a:latin typeface="+mj-lt"/>
                <a:cs typeface="Calibri" panose="020F0502020204030204" pitchFamily="34" charset="0"/>
              </a:rPr>
              <a:t>Haiti wasn’t prepared for an earthquake. And had no contingency plan for how to approach this. So much so that the whole country get paralyzed. </a:t>
            </a:r>
            <a:r>
              <a:rPr lang="en-US" sz="2000" i="1" dirty="0">
                <a:latin typeface="+mj-lt"/>
                <a:cs typeface="Calibri" panose="020F0502020204030204" pitchFamily="34" charset="0"/>
              </a:rPr>
              <a:t>The president puts his hand up - and waiting to see who was </a:t>
            </a:r>
            <a:r>
              <a:rPr lang="en-US" sz="2000" i="1" dirty="0" err="1">
                <a:latin typeface="+mj-lt"/>
                <a:cs typeface="Calibri" panose="020F0502020204030204" pitchFamily="34" charset="0"/>
              </a:rPr>
              <a:t>gonna</a:t>
            </a:r>
            <a:r>
              <a:rPr lang="en-US" sz="2000" i="1" dirty="0">
                <a:latin typeface="+mj-lt"/>
                <a:cs typeface="Calibri" panose="020F0502020204030204" pitchFamily="34" charset="0"/>
              </a:rPr>
              <a:t> come and help him and was really ready to have somebody to become president instead of him </a:t>
            </a:r>
            <a:r>
              <a:rPr lang="en-US" sz="2000" dirty="0">
                <a:latin typeface="+mj-lt"/>
                <a:cs typeface="Calibri" panose="020F0502020204030204" pitchFamily="34" charset="0"/>
              </a:rPr>
              <a:t>(Local HCP-ND-07)</a:t>
            </a:r>
          </a:p>
        </p:txBody>
      </p:sp>
      <p:pic>
        <p:nvPicPr>
          <p:cNvPr id="9" name="Picture 8">
            <a:extLst>
              <a:ext uri="{FF2B5EF4-FFF2-40B4-BE49-F238E27FC236}">
                <a16:creationId xmlns:a16="http://schemas.microsoft.com/office/drawing/2014/main" id="{71650D1B-ADD0-0943-8695-951F88A4FC30}"/>
              </a:ext>
            </a:extLst>
          </p:cNvPr>
          <p:cNvPicPr>
            <a:picLocks noChangeAspect="1"/>
          </p:cNvPicPr>
          <p:nvPr/>
        </p:nvPicPr>
        <p:blipFill>
          <a:blip r:embed="rId4"/>
          <a:stretch>
            <a:fillRect/>
          </a:stretch>
        </p:blipFill>
        <p:spPr>
          <a:xfrm>
            <a:off x="631107" y="1694469"/>
            <a:ext cx="3621922" cy="2441176"/>
          </a:xfrm>
          <a:prstGeom prst="rect">
            <a:avLst/>
          </a:prstGeom>
        </p:spPr>
      </p:pic>
      <p:sp>
        <p:nvSpPr>
          <p:cNvPr id="12" name="TextBox 11">
            <a:extLst>
              <a:ext uri="{FF2B5EF4-FFF2-40B4-BE49-F238E27FC236}">
                <a16:creationId xmlns:a16="http://schemas.microsoft.com/office/drawing/2014/main" id="{2AE1C435-8C66-4446-A449-1C482CF30E4F}"/>
              </a:ext>
            </a:extLst>
          </p:cNvPr>
          <p:cNvSpPr txBox="1"/>
          <p:nvPr/>
        </p:nvSpPr>
        <p:spPr>
          <a:xfrm>
            <a:off x="908397" y="4118098"/>
            <a:ext cx="4636765" cy="215444"/>
          </a:xfrm>
          <a:prstGeom prst="rect">
            <a:avLst/>
          </a:prstGeom>
          <a:noFill/>
        </p:spPr>
        <p:txBody>
          <a:bodyPr wrap="square" rtlCol="0">
            <a:spAutoFit/>
          </a:bodyPr>
          <a:lstStyle/>
          <a:p>
            <a:r>
              <a:rPr lang="en-US" sz="800" dirty="0"/>
              <a:t>https://</a:t>
            </a:r>
            <a:r>
              <a:rPr lang="en-US" sz="800" dirty="0" err="1"/>
              <a:t>www.britannica.com</a:t>
            </a:r>
            <a:r>
              <a:rPr lang="en-US" sz="800" dirty="0"/>
              <a:t>/event/Haiti-earthquake-of-2010</a:t>
            </a:r>
          </a:p>
        </p:txBody>
      </p:sp>
    </p:spTree>
    <p:extLst>
      <p:ext uri="{BB962C8B-B14F-4D97-AF65-F5344CB8AC3E}">
        <p14:creationId xmlns:p14="http://schemas.microsoft.com/office/powerpoint/2010/main" val="25318167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DE6D682-2A41-514D-82F4-E76F871E0AA0}"/>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56106" y="5752957"/>
            <a:ext cx="2278235" cy="661933"/>
          </a:xfrm>
          <a:prstGeom prst="rect">
            <a:avLst/>
          </a:prstGeom>
          <a:effectLst>
            <a:softEdge rad="25400"/>
          </a:effectLst>
        </p:spPr>
      </p:pic>
      <p:sp>
        <p:nvSpPr>
          <p:cNvPr id="4" name="TextBox 3">
            <a:extLst>
              <a:ext uri="{FF2B5EF4-FFF2-40B4-BE49-F238E27FC236}">
                <a16:creationId xmlns:a16="http://schemas.microsoft.com/office/drawing/2014/main" id="{E40638E9-DCF4-C64A-8CEC-6D328E1FF9A7}"/>
              </a:ext>
            </a:extLst>
          </p:cNvPr>
          <p:cNvSpPr txBox="1"/>
          <p:nvPr/>
        </p:nvSpPr>
        <p:spPr>
          <a:xfrm>
            <a:off x="296100" y="6414890"/>
            <a:ext cx="2398245" cy="276999"/>
          </a:xfrm>
          <a:prstGeom prst="rect">
            <a:avLst/>
          </a:prstGeom>
          <a:noFill/>
        </p:spPr>
        <p:txBody>
          <a:bodyPr wrap="square" rtlCol="0">
            <a:spAutoFit/>
          </a:bodyPr>
          <a:lstStyle/>
          <a:p>
            <a:r>
              <a:rPr lang="en-US" sz="1200" dirty="0" err="1">
                <a:latin typeface="+mj-lt"/>
              </a:rPr>
              <a:t>www.humanitarianhealthethics.net</a:t>
            </a:r>
            <a:endParaRPr lang="en-US" sz="1200" dirty="0">
              <a:latin typeface="+mj-lt"/>
            </a:endParaRPr>
          </a:p>
        </p:txBody>
      </p:sp>
      <p:sp>
        <p:nvSpPr>
          <p:cNvPr id="5" name="Oval 4">
            <a:extLst>
              <a:ext uri="{FF2B5EF4-FFF2-40B4-BE49-F238E27FC236}">
                <a16:creationId xmlns:a16="http://schemas.microsoft.com/office/drawing/2014/main" id="{3EF739EE-2048-2C44-B77C-4CDD46BC27F3}"/>
              </a:ext>
            </a:extLst>
          </p:cNvPr>
          <p:cNvSpPr/>
          <p:nvPr/>
        </p:nvSpPr>
        <p:spPr>
          <a:xfrm>
            <a:off x="-754881" y="56233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FFCCC2F9-6803-604C-8C4C-99F6822D0D73}"/>
              </a:ext>
            </a:extLst>
          </p:cNvPr>
          <p:cNvSpPr/>
          <p:nvPr/>
        </p:nvSpPr>
        <p:spPr>
          <a:xfrm>
            <a:off x="-666427" y="54709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669F9A39-6E6A-6144-A49D-9B5743614CCE}"/>
              </a:ext>
            </a:extLst>
          </p:cNvPr>
          <p:cNvSpPr/>
          <p:nvPr/>
        </p:nvSpPr>
        <p:spPr>
          <a:xfrm>
            <a:off x="486581" y="681988"/>
            <a:ext cx="10808985" cy="707886"/>
          </a:xfrm>
          <a:prstGeom prst="rect">
            <a:avLst/>
          </a:prstGeom>
        </p:spPr>
        <p:txBody>
          <a:bodyPr wrap="none">
            <a:spAutoFit/>
          </a:bodyPr>
          <a:lstStyle/>
          <a:p>
            <a:r>
              <a:rPr lang="en-US" sz="4000" b="1" dirty="0">
                <a:solidFill>
                  <a:srgbClr val="FF0000"/>
                </a:solidFill>
                <a:latin typeface="Calibri" panose="020F0502020204030204" pitchFamily="34" charset="0"/>
                <a:cs typeface="Calibri" panose="020F0502020204030204" pitchFamily="34" charset="0"/>
              </a:rPr>
              <a:t>Barriers to Palliative Care Access during Disasters</a:t>
            </a:r>
          </a:p>
        </p:txBody>
      </p:sp>
      <p:sp>
        <p:nvSpPr>
          <p:cNvPr id="12" name="Rectangle 11">
            <a:extLst>
              <a:ext uri="{FF2B5EF4-FFF2-40B4-BE49-F238E27FC236}">
                <a16:creationId xmlns:a16="http://schemas.microsoft.com/office/drawing/2014/main" id="{35331C08-82F8-D746-90C2-E59416666FD6}"/>
              </a:ext>
            </a:extLst>
          </p:cNvPr>
          <p:cNvSpPr/>
          <p:nvPr/>
        </p:nvSpPr>
        <p:spPr>
          <a:xfrm>
            <a:off x="3095124" y="3998631"/>
            <a:ext cx="8563429" cy="1754326"/>
          </a:xfrm>
          <a:prstGeom prst="rect">
            <a:avLst/>
          </a:prstGeom>
        </p:spPr>
        <p:txBody>
          <a:bodyPr wrap="square">
            <a:spAutoFit/>
          </a:bodyPr>
          <a:lstStyle/>
          <a:p>
            <a:r>
              <a:rPr lang="en-CA" i="1" dirty="0">
                <a:latin typeface="+mj-lt"/>
              </a:rPr>
              <a:t>But she was not able to go to the capital city every three or four weeks because of financial and, because of financial reasons. And she used to visit to the hospital and there I tried to drain her fluid and make her feel comfortable… </a:t>
            </a:r>
            <a:r>
              <a:rPr lang="en-US" b="1" i="1" dirty="0">
                <a:latin typeface="+mj-lt"/>
              </a:rPr>
              <a:t>Her house was demolished by the earthquake and she was displaced from her house, living in a temporary center. </a:t>
            </a:r>
            <a:r>
              <a:rPr lang="en-US" i="1" dirty="0">
                <a:latin typeface="+mj-lt"/>
              </a:rPr>
              <a:t>Nearby the hospital and she had ascites and liver failure. So she used to visit the hospital often (Local HCP in Nepal -ND-17)</a:t>
            </a:r>
          </a:p>
        </p:txBody>
      </p:sp>
      <p:sp>
        <p:nvSpPr>
          <p:cNvPr id="13" name="Rectangle 12">
            <a:extLst>
              <a:ext uri="{FF2B5EF4-FFF2-40B4-BE49-F238E27FC236}">
                <a16:creationId xmlns:a16="http://schemas.microsoft.com/office/drawing/2014/main" id="{919709A7-0547-204B-A272-22B2971EAD0D}"/>
              </a:ext>
            </a:extLst>
          </p:cNvPr>
          <p:cNvSpPr/>
          <p:nvPr/>
        </p:nvSpPr>
        <p:spPr>
          <a:xfrm>
            <a:off x="967776" y="1796655"/>
            <a:ext cx="8563429" cy="1754326"/>
          </a:xfrm>
          <a:prstGeom prst="rect">
            <a:avLst/>
          </a:prstGeom>
        </p:spPr>
        <p:txBody>
          <a:bodyPr wrap="square">
            <a:spAutoFit/>
          </a:bodyPr>
          <a:lstStyle/>
          <a:p>
            <a:r>
              <a:rPr lang="en-CA" i="1" dirty="0">
                <a:latin typeface="+mj-lt"/>
              </a:rPr>
              <a:t>I think it's going to be a space related issue, not necessarily a staff related issue. But more a space related issue. Because if I think after the earthquake all hospitals in the country were overcrowded, all of them. </a:t>
            </a:r>
            <a:r>
              <a:rPr lang="en-CA" b="1" i="1" dirty="0">
                <a:latin typeface="+mj-lt"/>
              </a:rPr>
              <a:t>So even though you wanted to put in place palliative care you wouldn't be able to do it because all structures were overcrowded and at some point you were obliged to to put people outside on the streets </a:t>
            </a:r>
            <a:r>
              <a:rPr lang="en-CA" i="1" dirty="0">
                <a:latin typeface="+mj-lt"/>
              </a:rPr>
              <a:t>so it's going to be a space related issue.</a:t>
            </a:r>
            <a:r>
              <a:rPr lang="en-CA" dirty="0">
                <a:latin typeface="+mj-lt"/>
              </a:rPr>
              <a:t> (Local HCP in Haiti-ND-11)</a:t>
            </a:r>
            <a:endParaRPr lang="en-US" dirty="0">
              <a:latin typeface="+mj-lt"/>
            </a:endParaRPr>
          </a:p>
        </p:txBody>
      </p:sp>
    </p:spTree>
    <p:extLst>
      <p:ext uri="{BB962C8B-B14F-4D97-AF65-F5344CB8AC3E}">
        <p14:creationId xmlns:p14="http://schemas.microsoft.com/office/powerpoint/2010/main" val="3717983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1E6E003-EB44-4A47-844B-D0739E20BA1C}"/>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56106" y="5752957"/>
            <a:ext cx="2278235" cy="661933"/>
          </a:xfrm>
          <a:prstGeom prst="rect">
            <a:avLst/>
          </a:prstGeom>
          <a:effectLst>
            <a:softEdge rad="25400"/>
          </a:effectLst>
        </p:spPr>
      </p:pic>
      <p:sp>
        <p:nvSpPr>
          <p:cNvPr id="5" name="TextBox 4">
            <a:extLst>
              <a:ext uri="{FF2B5EF4-FFF2-40B4-BE49-F238E27FC236}">
                <a16:creationId xmlns:a16="http://schemas.microsoft.com/office/drawing/2014/main" id="{946D56AB-3665-D047-8FD9-1F51B3469B3C}"/>
              </a:ext>
            </a:extLst>
          </p:cNvPr>
          <p:cNvSpPr txBox="1"/>
          <p:nvPr/>
        </p:nvSpPr>
        <p:spPr>
          <a:xfrm>
            <a:off x="296100" y="6414890"/>
            <a:ext cx="2398245" cy="276999"/>
          </a:xfrm>
          <a:prstGeom prst="rect">
            <a:avLst/>
          </a:prstGeom>
          <a:noFill/>
        </p:spPr>
        <p:txBody>
          <a:bodyPr wrap="square" rtlCol="0">
            <a:spAutoFit/>
          </a:bodyPr>
          <a:lstStyle/>
          <a:p>
            <a:r>
              <a:rPr lang="en-US" sz="1200" dirty="0" err="1">
                <a:latin typeface="+mj-lt"/>
              </a:rPr>
              <a:t>www.humanitarianhealthethics.net</a:t>
            </a:r>
            <a:endParaRPr lang="en-US" sz="1200" dirty="0">
              <a:latin typeface="+mj-lt"/>
            </a:endParaRPr>
          </a:p>
        </p:txBody>
      </p:sp>
      <p:sp>
        <p:nvSpPr>
          <p:cNvPr id="6" name="Oval 5">
            <a:extLst>
              <a:ext uri="{FF2B5EF4-FFF2-40B4-BE49-F238E27FC236}">
                <a16:creationId xmlns:a16="http://schemas.microsoft.com/office/drawing/2014/main" id="{E1482C92-AEC5-D34A-94A1-40D3CBDE1663}"/>
              </a:ext>
            </a:extLst>
          </p:cNvPr>
          <p:cNvSpPr/>
          <p:nvPr/>
        </p:nvSpPr>
        <p:spPr>
          <a:xfrm>
            <a:off x="-754881" y="56233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22052A71-1D88-BD41-8A04-E20895C01773}"/>
              </a:ext>
            </a:extLst>
          </p:cNvPr>
          <p:cNvSpPr/>
          <p:nvPr/>
        </p:nvSpPr>
        <p:spPr>
          <a:xfrm>
            <a:off x="-361627" y="57757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3636E1E4-130E-7442-AD41-06445F08BEF2}"/>
              </a:ext>
            </a:extLst>
          </p:cNvPr>
          <p:cNvSpPr/>
          <p:nvPr/>
        </p:nvSpPr>
        <p:spPr>
          <a:xfrm>
            <a:off x="-666427" y="54709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0493B738-D107-8B4B-A998-70B72D9C146D}"/>
              </a:ext>
            </a:extLst>
          </p:cNvPr>
          <p:cNvSpPr txBox="1"/>
          <p:nvPr/>
        </p:nvSpPr>
        <p:spPr>
          <a:xfrm>
            <a:off x="892097" y="669073"/>
            <a:ext cx="11026100" cy="707886"/>
          </a:xfrm>
          <a:prstGeom prst="rect">
            <a:avLst/>
          </a:prstGeom>
          <a:noFill/>
        </p:spPr>
        <p:txBody>
          <a:bodyPr wrap="square" rtlCol="0">
            <a:spAutoFit/>
          </a:bodyPr>
          <a:lstStyle/>
          <a:p>
            <a:r>
              <a:rPr lang="en-US" sz="4000" b="1" dirty="0">
                <a:solidFill>
                  <a:srgbClr val="FF0000"/>
                </a:solidFill>
                <a:latin typeface="+mj-lt"/>
              </a:rPr>
              <a:t>Refugee specific barriers:</a:t>
            </a:r>
            <a:endParaRPr lang="en-US" sz="3600" b="1" dirty="0">
              <a:solidFill>
                <a:srgbClr val="FF0000"/>
              </a:solidFill>
              <a:latin typeface="+mj-lt"/>
            </a:endParaRPr>
          </a:p>
        </p:txBody>
      </p:sp>
      <p:pic>
        <p:nvPicPr>
          <p:cNvPr id="53" name="Picture 52">
            <a:extLst>
              <a:ext uri="{FF2B5EF4-FFF2-40B4-BE49-F238E27FC236}">
                <a16:creationId xmlns:a16="http://schemas.microsoft.com/office/drawing/2014/main" id="{BA2D1EC0-FC78-0245-A188-A4535FCBF33D}"/>
              </a:ext>
            </a:extLst>
          </p:cNvPr>
          <p:cNvPicPr>
            <a:picLocks noChangeAspect="1"/>
          </p:cNvPicPr>
          <p:nvPr/>
        </p:nvPicPr>
        <p:blipFill>
          <a:blip r:embed="rId4"/>
          <a:stretch>
            <a:fillRect/>
          </a:stretch>
        </p:blipFill>
        <p:spPr>
          <a:xfrm>
            <a:off x="6611029" y="1318756"/>
            <a:ext cx="5214533" cy="3680847"/>
          </a:xfrm>
          <a:prstGeom prst="rect">
            <a:avLst/>
          </a:prstGeom>
        </p:spPr>
      </p:pic>
      <p:pic>
        <p:nvPicPr>
          <p:cNvPr id="55" name="Picture 54">
            <a:extLst>
              <a:ext uri="{FF2B5EF4-FFF2-40B4-BE49-F238E27FC236}">
                <a16:creationId xmlns:a16="http://schemas.microsoft.com/office/drawing/2014/main" id="{242F474E-0E3C-2E41-B338-D30F1E48A55E}"/>
              </a:ext>
            </a:extLst>
          </p:cNvPr>
          <p:cNvPicPr>
            <a:picLocks noChangeAspect="1"/>
          </p:cNvPicPr>
          <p:nvPr/>
        </p:nvPicPr>
        <p:blipFill rotWithShape="1">
          <a:blip r:embed="rId5"/>
          <a:srcRect b="33104"/>
          <a:stretch/>
        </p:blipFill>
        <p:spPr>
          <a:xfrm>
            <a:off x="3220129" y="3698820"/>
            <a:ext cx="3390900" cy="2854569"/>
          </a:xfrm>
          <a:prstGeom prst="rect">
            <a:avLst/>
          </a:prstGeom>
        </p:spPr>
      </p:pic>
      <p:sp>
        <p:nvSpPr>
          <p:cNvPr id="10" name="TextBox 9">
            <a:extLst>
              <a:ext uri="{FF2B5EF4-FFF2-40B4-BE49-F238E27FC236}">
                <a16:creationId xmlns:a16="http://schemas.microsoft.com/office/drawing/2014/main" id="{3E9460DF-4388-984E-B741-D9BF52838852}"/>
              </a:ext>
            </a:extLst>
          </p:cNvPr>
          <p:cNvSpPr txBox="1"/>
          <p:nvPr/>
        </p:nvSpPr>
        <p:spPr>
          <a:xfrm>
            <a:off x="892096" y="1529359"/>
            <a:ext cx="5866431" cy="2308324"/>
          </a:xfrm>
          <a:prstGeom prst="rect">
            <a:avLst/>
          </a:prstGeom>
          <a:noFill/>
        </p:spPr>
        <p:txBody>
          <a:bodyPr wrap="square" rtlCol="0">
            <a:spAutoFit/>
          </a:bodyPr>
          <a:lstStyle/>
          <a:p>
            <a:pPr marL="342900" indent="-342900">
              <a:buFont typeface="Arial" panose="020B0604020202020204" pitchFamily="34" charset="0"/>
              <a:buChar char="•"/>
            </a:pPr>
            <a:r>
              <a:rPr lang="en-CA" sz="2400" dirty="0">
                <a:latin typeface="+mj-lt"/>
              </a:rPr>
              <a:t>Labyrinthine care pathways and long waits</a:t>
            </a:r>
          </a:p>
          <a:p>
            <a:endParaRPr lang="en-CA" sz="2400" dirty="0">
              <a:latin typeface="+mj-lt"/>
            </a:endParaRPr>
          </a:p>
          <a:p>
            <a:pPr marL="342900" indent="-342900">
              <a:buFont typeface="Arial" panose="020B0604020202020204" pitchFamily="34" charset="0"/>
              <a:buChar char="•"/>
            </a:pPr>
            <a:r>
              <a:rPr lang="en-CA" sz="2400" dirty="0">
                <a:latin typeface="+mj-lt"/>
              </a:rPr>
              <a:t>Being unsettled in health status, social location, &amp; physical place</a:t>
            </a:r>
          </a:p>
          <a:p>
            <a:pPr marL="342900" indent="-342900">
              <a:buFont typeface="Arial" panose="020B0604020202020204" pitchFamily="34" charset="0"/>
              <a:buChar char="•"/>
            </a:pPr>
            <a:endParaRPr lang="en-CA" sz="2400" dirty="0">
              <a:latin typeface="+mj-lt"/>
            </a:endParaRPr>
          </a:p>
          <a:p>
            <a:pPr marL="342900" indent="-342900">
              <a:buFont typeface="Arial" panose="020B0604020202020204" pitchFamily="34" charset="0"/>
              <a:buChar char="•"/>
            </a:pPr>
            <a:r>
              <a:rPr lang="en-CA" sz="2400" dirty="0">
                <a:latin typeface="+mj-lt"/>
              </a:rPr>
              <a:t>Removed from comforts </a:t>
            </a:r>
          </a:p>
        </p:txBody>
      </p:sp>
    </p:spTree>
    <p:extLst>
      <p:ext uri="{BB962C8B-B14F-4D97-AF65-F5344CB8AC3E}">
        <p14:creationId xmlns:p14="http://schemas.microsoft.com/office/powerpoint/2010/main" val="35085442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1E6E003-EB44-4A47-844B-D0739E20BA1C}"/>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56106" y="5752957"/>
            <a:ext cx="2278235" cy="661933"/>
          </a:xfrm>
          <a:prstGeom prst="rect">
            <a:avLst/>
          </a:prstGeom>
          <a:effectLst>
            <a:softEdge rad="25400"/>
          </a:effectLst>
        </p:spPr>
      </p:pic>
      <p:sp>
        <p:nvSpPr>
          <p:cNvPr id="5" name="TextBox 4">
            <a:extLst>
              <a:ext uri="{FF2B5EF4-FFF2-40B4-BE49-F238E27FC236}">
                <a16:creationId xmlns:a16="http://schemas.microsoft.com/office/drawing/2014/main" id="{946D56AB-3665-D047-8FD9-1F51B3469B3C}"/>
              </a:ext>
            </a:extLst>
          </p:cNvPr>
          <p:cNvSpPr txBox="1"/>
          <p:nvPr/>
        </p:nvSpPr>
        <p:spPr>
          <a:xfrm>
            <a:off x="296100" y="6414890"/>
            <a:ext cx="2398245" cy="276999"/>
          </a:xfrm>
          <a:prstGeom prst="rect">
            <a:avLst/>
          </a:prstGeom>
          <a:noFill/>
        </p:spPr>
        <p:txBody>
          <a:bodyPr wrap="square" rtlCol="0">
            <a:spAutoFit/>
          </a:bodyPr>
          <a:lstStyle/>
          <a:p>
            <a:r>
              <a:rPr lang="en-US" sz="1200" dirty="0" err="1">
                <a:latin typeface="+mj-lt"/>
              </a:rPr>
              <a:t>www.humanitarianhealthethics.net</a:t>
            </a:r>
            <a:endParaRPr lang="en-US" sz="1200" dirty="0">
              <a:latin typeface="+mj-lt"/>
            </a:endParaRPr>
          </a:p>
        </p:txBody>
      </p:sp>
      <p:sp>
        <p:nvSpPr>
          <p:cNvPr id="6" name="Oval 5">
            <a:extLst>
              <a:ext uri="{FF2B5EF4-FFF2-40B4-BE49-F238E27FC236}">
                <a16:creationId xmlns:a16="http://schemas.microsoft.com/office/drawing/2014/main" id="{E1482C92-AEC5-D34A-94A1-40D3CBDE1663}"/>
              </a:ext>
            </a:extLst>
          </p:cNvPr>
          <p:cNvSpPr/>
          <p:nvPr/>
        </p:nvSpPr>
        <p:spPr>
          <a:xfrm>
            <a:off x="-754881" y="56233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22052A71-1D88-BD41-8A04-E20895C01773}"/>
              </a:ext>
            </a:extLst>
          </p:cNvPr>
          <p:cNvSpPr/>
          <p:nvPr/>
        </p:nvSpPr>
        <p:spPr>
          <a:xfrm>
            <a:off x="-361627" y="57757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3636E1E4-130E-7442-AD41-06445F08BEF2}"/>
              </a:ext>
            </a:extLst>
          </p:cNvPr>
          <p:cNvSpPr/>
          <p:nvPr/>
        </p:nvSpPr>
        <p:spPr>
          <a:xfrm>
            <a:off x="-666427" y="54709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4D3BAC51-4FEF-E742-BD0B-B58902AA563C}"/>
              </a:ext>
            </a:extLst>
          </p:cNvPr>
          <p:cNvSpPr txBox="1"/>
          <p:nvPr/>
        </p:nvSpPr>
        <p:spPr>
          <a:xfrm>
            <a:off x="892097" y="669073"/>
            <a:ext cx="11026100" cy="707886"/>
          </a:xfrm>
          <a:prstGeom prst="rect">
            <a:avLst/>
          </a:prstGeom>
          <a:noFill/>
        </p:spPr>
        <p:txBody>
          <a:bodyPr wrap="square" rtlCol="0">
            <a:spAutoFit/>
          </a:bodyPr>
          <a:lstStyle/>
          <a:p>
            <a:r>
              <a:rPr lang="en-US" sz="4000" b="1" dirty="0">
                <a:solidFill>
                  <a:srgbClr val="FF0000"/>
                </a:solidFill>
                <a:latin typeface="+mj-lt"/>
              </a:rPr>
              <a:t>Recommendations from participants:</a:t>
            </a:r>
            <a:endParaRPr lang="en-US" sz="3600" b="1" dirty="0">
              <a:solidFill>
                <a:srgbClr val="FF0000"/>
              </a:solidFill>
              <a:latin typeface="+mj-lt"/>
            </a:endParaRPr>
          </a:p>
        </p:txBody>
      </p:sp>
      <p:sp>
        <p:nvSpPr>
          <p:cNvPr id="10" name="TextBox 9">
            <a:extLst>
              <a:ext uri="{FF2B5EF4-FFF2-40B4-BE49-F238E27FC236}">
                <a16:creationId xmlns:a16="http://schemas.microsoft.com/office/drawing/2014/main" id="{0C204131-D6BC-1D40-A9E8-96ECED1B4F4B}"/>
              </a:ext>
            </a:extLst>
          </p:cNvPr>
          <p:cNvSpPr txBox="1"/>
          <p:nvPr/>
        </p:nvSpPr>
        <p:spPr>
          <a:xfrm>
            <a:off x="892096" y="1529359"/>
            <a:ext cx="10406167" cy="830997"/>
          </a:xfrm>
          <a:prstGeom prst="rect">
            <a:avLst/>
          </a:prstGeom>
          <a:noFill/>
        </p:spPr>
        <p:txBody>
          <a:bodyPr wrap="square" rtlCol="0">
            <a:spAutoFit/>
          </a:bodyPr>
          <a:lstStyle/>
          <a:p>
            <a:pPr marL="342900" indent="-342900">
              <a:buFont typeface="Arial" panose="020B0604020202020204" pitchFamily="34" charset="0"/>
              <a:buChar char="•"/>
            </a:pPr>
            <a:endParaRPr lang="en-CA" sz="2400" dirty="0">
              <a:latin typeface="+mj-lt"/>
            </a:endParaRPr>
          </a:p>
          <a:p>
            <a:pPr marL="342900" indent="-342900">
              <a:buFont typeface="Arial" panose="020B0604020202020204" pitchFamily="34" charset="0"/>
              <a:buChar char="•"/>
            </a:pPr>
            <a:endParaRPr lang="en-CA" sz="2400" dirty="0">
              <a:latin typeface="+mj-lt"/>
            </a:endParaRPr>
          </a:p>
        </p:txBody>
      </p:sp>
      <p:sp>
        <p:nvSpPr>
          <p:cNvPr id="11" name="TextBox 10">
            <a:extLst>
              <a:ext uri="{FF2B5EF4-FFF2-40B4-BE49-F238E27FC236}">
                <a16:creationId xmlns:a16="http://schemas.microsoft.com/office/drawing/2014/main" id="{C76825A4-F50D-4F49-84C2-81BC1154ACD7}"/>
              </a:ext>
            </a:extLst>
          </p:cNvPr>
          <p:cNvSpPr txBox="1"/>
          <p:nvPr/>
        </p:nvSpPr>
        <p:spPr>
          <a:xfrm>
            <a:off x="627402" y="2146915"/>
            <a:ext cx="6851189" cy="3046988"/>
          </a:xfrm>
          <a:prstGeom prst="rect">
            <a:avLst/>
          </a:prstGeom>
          <a:noFill/>
        </p:spPr>
        <p:txBody>
          <a:bodyPr wrap="square" rtlCol="0">
            <a:spAutoFit/>
          </a:bodyPr>
          <a:lstStyle/>
          <a:p>
            <a:pPr marL="342900" indent="-342900">
              <a:buFont typeface="Arial" panose="020B0604020202020204" pitchFamily="34" charset="0"/>
              <a:buChar char="•"/>
            </a:pPr>
            <a:r>
              <a:rPr lang="en-CA" sz="2400" dirty="0">
                <a:latin typeface="+mj-lt"/>
              </a:rPr>
              <a:t>Interdisciplinary care</a:t>
            </a:r>
          </a:p>
          <a:p>
            <a:pPr marL="342900" indent="-342900">
              <a:buFont typeface="Arial" panose="020B0604020202020204" pitchFamily="34" charset="0"/>
              <a:buChar char="•"/>
            </a:pPr>
            <a:r>
              <a:rPr lang="en-CA" sz="2400" dirty="0">
                <a:latin typeface="+mj-lt"/>
              </a:rPr>
              <a:t>Palliative care department</a:t>
            </a:r>
          </a:p>
          <a:p>
            <a:pPr marL="342900" indent="-342900">
              <a:buFont typeface="Arial" panose="020B0604020202020204" pitchFamily="34" charset="0"/>
              <a:buChar char="•"/>
            </a:pPr>
            <a:r>
              <a:rPr lang="en-CA" sz="2400" dirty="0">
                <a:latin typeface="+mj-lt"/>
              </a:rPr>
              <a:t>Essential medicines</a:t>
            </a:r>
          </a:p>
          <a:p>
            <a:pPr marL="342900" indent="-342900">
              <a:buFont typeface="Arial" panose="020B0604020202020204" pitchFamily="34" charset="0"/>
              <a:buChar char="•"/>
            </a:pPr>
            <a:r>
              <a:rPr lang="en-CA" sz="2400" dirty="0">
                <a:latin typeface="+mj-lt"/>
              </a:rPr>
              <a:t>Infrastructure adjustments to provide privacy and comfort to the dying </a:t>
            </a:r>
          </a:p>
          <a:p>
            <a:pPr marL="800100" lvl="1" indent="-342900">
              <a:buFont typeface="Arial" panose="020B0604020202020204" pitchFamily="34" charset="0"/>
              <a:buChar char="•"/>
            </a:pPr>
            <a:r>
              <a:rPr lang="en-CA" sz="2400" dirty="0">
                <a:latin typeface="+mj-lt"/>
              </a:rPr>
              <a:t>Electricity</a:t>
            </a:r>
          </a:p>
          <a:p>
            <a:pPr marL="800100" lvl="1" indent="-342900">
              <a:buFont typeface="Arial" panose="020B0604020202020204" pitchFamily="34" charset="0"/>
              <a:buChar char="•"/>
            </a:pPr>
            <a:r>
              <a:rPr lang="en-CA" sz="2400" dirty="0">
                <a:latin typeface="+mj-lt"/>
              </a:rPr>
              <a:t>Private toilette facilities</a:t>
            </a:r>
          </a:p>
          <a:p>
            <a:pPr marL="342900" indent="-342900">
              <a:buFont typeface="Arial" panose="020B0604020202020204" pitchFamily="34" charset="0"/>
              <a:buChar char="•"/>
            </a:pPr>
            <a:r>
              <a:rPr lang="en-CA" sz="2400" dirty="0">
                <a:latin typeface="+mj-lt"/>
              </a:rPr>
              <a:t>Peer support &amp; trained community health workers</a:t>
            </a:r>
          </a:p>
        </p:txBody>
      </p:sp>
      <p:sp>
        <p:nvSpPr>
          <p:cNvPr id="16" name="Rounded Rectangle 15">
            <a:extLst>
              <a:ext uri="{FF2B5EF4-FFF2-40B4-BE49-F238E27FC236}">
                <a16:creationId xmlns:a16="http://schemas.microsoft.com/office/drawing/2014/main" id="{93291D47-E637-EE4A-B30E-12B27CAC6133}"/>
              </a:ext>
            </a:extLst>
          </p:cNvPr>
          <p:cNvSpPr/>
          <p:nvPr/>
        </p:nvSpPr>
        <p:spPr>
          <a:xfrm>
            <a:off x="7719195" y="3898615"/>
            <a:ext cx="4341293" cy="1374942"/>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Dedicated – direct care: bypassing the triage stations in the camp health </a:t>
            </a:r>
            <a:r>
              <a:rPr lang="en-US" sz="1600" dirty="0" err="1">
                <a:solidFill>
                  <a:schemeClr val="tx1"/>
                </a:solidFill>
              </a:rPr>
              <a:t>centres</a:t>
            </a:r>
            <a:endParaRPr lang="en-US" sz="1600" dirty="0">
              <a:solidFill>
                <a:schemeClr val="tx1"/>
              </a:solidFill>
            </a:endParaRPr>
          </a:p>
        </p:txBody>
      </p:sp>
      <p:sp>
        <p:nvSpPr>
          <p:cNvPr id="17" name="Rounded Rectangle 16">
            <a:extLst>
              <a:ext uri="{FF2B5EF4-FFF2-40B4-BE49-F238E27FC236}">
                <a16:creationId xmlns:a16="http://schemas.microsoft.com/office/drawing/2014/main" id="{AA120761-95F4-C043-86A3-CB4643681FD5}"/>
              </a:ext>
            </a:extLst>
          </p:cNvPr>
          <p:cNvSpPr/>
          <p:nvPr/>
        </p:nvSpPr>
        <p:spPr>
          <a:xfrm>
            <a:off x="5520286" y="5367234"/>
            <a:ext cx="4249119" cy="1434909"/>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Holistic, interdisciplinary care: palliative care integrated in the different health disciplines represented in the camp health </a:t>
            </a:r>
            <a:r>
              <a:rPr lang="en-US" sz="1600" dirty="0" err="1"/>
              <a:t>centre</a:t>
            </a:r>
            <a:r>
              <a:rPr lang="en-US" sz="1600" dirty="0"/>
              <a:t>. </a:t>
            </a:r>
          </a:p>
        </p:txBody>
      </p:sp>
      <p:sp>
        <p:nvSpPr>
          <p:cNvPr id="13" name="Speech Bubble: Oval 3">
            <a:extLst>
              <a:ext uri="{FF2B5EF4-FFF2-40B4-BE49-F238E27FC236}">
                <a16:creationId xmlns:a16="http://schemas.microsoft.com/office/drawing/2014/main" id="{FB89BD69-D5A3-4C4E-9A8D-C76C5269C852}"/>
              </a:ext>
            </a:extLst>
          </p:cNvPr>
          <p:cNvSpPr/>
          <p:nvPr/>
        </p:nvSpPr>
        <p:spPr>
          <a:xfrm rot="403029">
            <a:off x="5814978" y="1388241"/>
            <a:ext cx="6138281" cy="2193697"/>
          </a:xfrm>
          <a:prstGeom prst="wedgeEllipseCallout">
            <a:avLst>
              <a:gd name="adj1" fmla="val 53793"/>
              <a:gd name="adj2" fmla="val -60605"/>
            </a:avLst>
          </a:prstGeom>
          <a:solidFill>
            <a:schemeClr val="accent1">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r>
              <a:rPr lang="en-CA" sz="1400" dirty="0">
                <a:solidFill>
                  <a:schemeClr val="tx1"/>
                </a:solidFill>
                <a:latin typeface="Arial" panose="020B0604020202020204" pitchFamily="34" charset="0"/>
                <a:ea typeface="Arial" panose="020B0604020202020204" pitchFamily="34" charset="0"/>
                <a:cs typeface="Arial" panose="020B0604020202020204" pitchFamily="34" charset="0"/>
              </a:rPr>
              <a:t>“of course, currently I’m stronger since I went to see – I know that when I was getting treatment there are so many other people there, so you know when they tell you this you feel like you aren’t just the only one who is having that kind of problem…</a:t>
            </a:r>
            <a:r>
              <a:rPr lang="en-CA" sz="1400" b="1" dirty="0">
                <a:solidFill>
                  <a:schemeClr val="tx1"/>
                </a:solidFill>
                <a:latin typeface="Arial" panose="020B0604020202020204" pitchFamily="34" charset="0"/>
                <a:ea typeface="Arial" panose="020B0604020202020204" pitchFamily="34" charset="0"/>
                <a:cs typeface="Arial" panose="020B0604020202020204" pitchFamily="34" charset="0"/>
              </a:rPr>
              <a:t>when you see other people get it, it increases your morale</a:t>
            </a:r>
            <a:r>
              <a:rPr lang="en-CA" sz="1400" dirty="0">
                <a:solidFill>
                  <a:schemeClr val="tx1"/>
                </a:solidFill>
                <a:latin typeface="Arial" panose="020B0604020202020204" pitchFamily="34" charset="0"/>
                <a:ea typeface="Arial" panose="020B0604020202020204" pitchFamily="34" charset="0"/>
                <a:cs typeface="Arial" panose="020B0604020202020204" pitchFamily="34" charset="0"/>
              </a:rPr>
              <a:t>” - PCR_03</a:t>
            </a:r>
            <a:endParaRPr lang="en-US" sz="1400" dirty="0">
              <a:solidFill>
                <a:schemeClr val="tx1"/>
              </a:solidFill>
            </a:endParaRPr>
          </a:p>
        </p:txBody>
      </p:sp>
    </p:spTree>
    <p:extLst>
      <p:ext uri="{BB962C8B-B14F-4D97-AF65-F5344CB8AC3E}">
        <p14:creationId xmlns:p14="http://schemas.microsoft.com/office/powerpoint/2010/main" val="3337927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1E6E003-EB44-4A47-844B-D0739E20BA1C}"/>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56106" y="5752957"/>
            <a:ext cx="2278235" cy="661933"/>
          </a:xfrm>
          <a:prstGeom prst="rect">
            <a:avLst/>
          </a:prstGeom>
          <a:effectLst>
            <a:softEdge rad="25400"/>
          </a:effectLst>
        </p:spPr>
      </p:pic>
      <p:sp>
        <p:nvSpPr>
          <p:cNvPr id="5" name="TextBox 4">
            <a:extLst>
              <a:ext uri="{FF2B5EF4-FFF2-40B4-BE49-F238E27FC236}">
                <a16:creationId xmlns:a16="http://schemas.microsoft.com/office/drawing/2014/main" id="{946D56AB-3665-D047-8FD9-1F51B3469B3C}"/>
              </a:ext>
            </a:extLst>
          </p:cNvPr>
          <p:cNvSpPr txBox="1"/>
          <p:nvPr/>
        </p:nvSpPr>
        <p:spPr>
          <a:xfrm>
            <a:off x="296100" y="6414890"/>
            <a:ext cx="2398245" cy="276999"/>
          </a:xfrm>
          <a:prstGeom prst="rect">
            <a:avLst/>
          </a:prstGeom>
          <a:noFill/>
        </p:spPr>
        <p:txBody>
          <a:bodyPr wrap="square" rtlCol="0">
            <a:spAutoFit/>
          </a:bodyPr>
          <a:lstStyle/>
          <a:p>
            <a:r>
              <a:rPr lang="en-US" sz="1200" dirty="0" err="1">
                <a:latin typeface="+mj-lt"/>
              </a:rPr>
              <a:t>www.humanitarianhealthethics.net</a:t>
            </a:r>
            <a:endParaRPr lang="en-US" sz="1200" dirty="0">
              <a:latin typeface="+mj-lt"/>
            </a:endParaRPr>
          </a:p>
        </p:txBody>
      </p:sp>
      <p:sp>
        <p:nvSpPr>
          <p:cNvPr id="6" name="Oval 5">
            <a:extLst>
              <a:ext uri="{FF2B5EF4-FFF2-40B4-BE49-F238E27FC236}">
                <a16:creationId xmlns:a16="http://schemas.microsoft.com/office/drawing/2014/main" id="{E1482C92-AEC5-D34A-94A1-40D3CBDE1663}"/>
              </a:ext>
            </a:extLst>
          </p:cNvPr>
          <p:cNvSpPr/>
          <p:nvPr/>
        </p:nvSpPr>
        <p:spPr>
          <a:xfrm>
            <a:off x="-754881" y="56233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22052A71-1D88-BD41-8A04-E20895C01773}"/>
              </a:ext>
            </a:extLst>
          </p:cNvPr>
          <p:cNvSpPr/>
          <p:nvPr/>
        </p:nvSpPr>
        <p:spPr>
          <a:xfrm>
            <a:off x="-361627" y="57757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3636E1E4-130E-7442-AD41-06445F08BEF2}"/>
              </a:ext>
            </a:extLst>
          </p:cNvPr>
          <p:cNvSpPr/>
          <p:nvPr/>
        </p:nvSpPr>
        <p:spPr>
          <a:xfrm>
            <a:off x="-666427" y="54709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9EAB87B6-4B8D-184F-A69F-E7B14DB6B690}"/>
              </a:ext>
            </a:extLst>
          </p:cNvPr>
          <p:cNvSpPr txBox="1"/>
          <p:nvPr/>
        </p:nvSpPr>
        <p:spPr>
          <a:xfrm>
            <a:off x="492899" y="288177"/>
            <a:ext cx="11562091" cy="707886"/>
          </a:xfrm>
          <a:prstGeom prst="rect">
            <a:avLst/>
          </a:prstGeom>
          <a:noFill/>
        </p:spPr>
        <p:txBody>
          <a:bodyPr wrap="square" rtlCol="0">
            <a:spAutoFit/>
          </a:bodyPr>
          <a:lstStyle/>
          <a:p>
            <a:r>
              <a:rPr lang="en-US" sz="4000" b="1" dirty="0">
                <a:solidFill>
                  <a:srgbClr val="FF0000"/>
                </a:solidFill>
                <a:latin typeface="+mj-lt"/>
              </a:rPr>
              <a:t>Two senses to “aid when there is ‘nothing left to offer’”</a:t>
            </a:r>
            <a:endParaRPr lang="en-US" sz="3600" b="1" dirty="0">
              <a:solidFill>
                <a:srgbClr val="FF0000"/>
              </a:solidFill>
              <a:latin typeface="+mj-lt"/>
            </a:endParaRPr>
          </a:p>
        </p:txBody>
      </p:sp>
      <p:sp>
        <p:nvSpPr>
          <p:cNvPr id="10" name="TextBox 9">
            <a:extLst>
              <a:ext uri="{FF2B5EF4-FFF2-40B4-BE49-F238E27FC236}">
                <a16:creationId xmlns:a16="http://schemas.microsoft.com/office/drawing/2014/main" id="{F415B9EA-9BAD-3746-9550-E566D11CEBB8}"/>
              </a:ext>
            </a:extLst>
          </p:cNvPr>
          <p:cNvSpPr txBox="1"/>
          <p:nvPr/>
        </p:nvSpPr>
        <p:spPr>
          <a:xfrm>
            <a:off x="3415147" y="5968614"/>
            <a:ext cx="8639843" cy="584775"/>
          </a:xfrm>
          <a:prstGeom prst="rect">
            <a:avLst/>
          </a:prstGeom>
          <a:noFill/>
        </p:spPr>
        <p:txBody>
          <a:bodyPr wrap="square" rtlCol="0">
            <a:spAutoFit/>
          </a:bodyPr>
          <a:lstStyle/>
          <a:p>
            <a:pPr algn="r"/>
            <a:r>
              <a:rPr lang="en-US" sz="3200" b="1" dirty="0">
                <a:solidFill>
                  <a:srgbClr val="FF0000"/>
                </a:solidFill>
                <a:latin typeface="+mj-lt"/>
              </a:rPr>
              <a:t>…indeed there remains </a:t>
            </a:r>
            <a:r>
              <a:rPr lang="en-US" sz="3200" b="1" i="1" dirty="0">
                <a:solidFill>
                  <a:srgbClr val="FF0000"/>
                </a:solidFill>
                <a:latin typeface="+mj-lt"/>
              </a:rPr>
              <a:t>much that can be offered</a:t>
            </a:r>
            <a:r>
              <a:rPr lang="en-US" sz="3200" b="1" dirty="0">
                <a:solidFill>
                  <a:srgbClr val="FF0000"/>
                </a:solidFill>
                <a:latin typeface="+mj-lt"/>
              </a:rPr>
              <a:t>.</a:t>
            </a:r>
          </a:p>
        </p:txBody>
      </p:sp>
      <p:sp>
        <p:nvSpPr>
          <p:cNvPr id="11" name="TextBox 10">
            <a:extLst>
              <a:ext uri="{FF2B5EF4-FFF2-40B4-BE49-F238E27FC236}">
                <a16:creationId xmlns:a16="http://schemas.microsoft.com/office/drawing/2014/main" id="{282F8EB9-7964-F44D-B92E-5A3B6C7AF270}"/>
              </a:ext>
            </a:extLst>
          </p:cNvPr>
          <p:cNvSpPr txBox="1"/>
          <p:nvPr/>
        </p:nvSpPr>
        <p:spPr>
          <a:xfrm>
            <a:off x="492899" y="1059002"/>
            <a:ext cx="6588970" cy="461665"/>
          </a:xfrm>
          <a:prstGeom prst="rect">
            <a:avLst/>
          </a:prstGeom>
          <a:noFill/>
        </p:spPr>
        <p:txBody>
          <a:bodyPr wrap="square" rtlCol="0">
            <a:spAutoFit/>
          </a:bodyPr>
          <a:lstStyle/>
          <a:p>
            <a:r>
              <a:rPr lang="en-CA" sz="2400" dirty="0">
                <a:latin typeface="+mj-lt"/>
              </a:rPr>
              <a:t>Clinical care… and resource scarcity.</a:t>
            </a:r>
          </a:p>
        </p:txBody>
      </p:sp>
      <p:graphicFrame>
        <p:nvGraphicFramePr>
          <p:cNvPr id="13" name="Diagram 12">
            <a:extLst>
              <a:ext uri="{FF2B5EF4-FFF2-40B4-BE49-F238E27FC236}">
                <a16:creationId xmlns:a16="http://schemas.microsoft.com/office/drawing/2014/main" id="{95D3FAC3-D3F4-194E-9AEB-2F843CC76607}"/>
              </a:ext>
            </a:extLst>
          </p:cNvPr>
          <p:cNvGraphicFramePr/>
          <p:nvPr>
            <p:extLst>
              <p:ext uri="{D42A27DB-BD31-4B8C-83A1-F6EECF244321}">
                <p14:modId xmlns:p14="http://schemas.microsoft.com/office/powerpoint/2010/main" val="4065913822"/>
              </p:ext>
            </p:extLst>
          </p:nvPr>
        </p:nvGraphicFramePr>
        <p:xfrm>
          <a:off x="1719469" y="1791785"/>
          <a:ext cx="5468731" cy="384536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cxnSp>
        <p:nvCxnSpPr>
          <p:cNvPr id="14" name="Straight Connector 13">
            <a:extLst>
              <a:ext uri="{FF2B5EF4-FFF2-40B4-BE49-F238E27FC236}">
                <a16:creationId xmlns:a16="http://schemas.microsoft.com/office/drawing/2014/main" id="{32B79399-9864-6A46-A0DC-5B54B84A104C}"/>
              </a:ext>
            </a:extLst>
          </p:cNvPr>
          <p:cNvCxnSpPr>
            <a:cxnSpLocks/>
          </p:cNvCxnSpPr>
          <p:nvPr/>
        </p:nvCxnSpPr>
        <p:spPr>
          <a:xfrm>
            <a:off x="6627478" y="1314707"/>
            <a:ext cx="0" cy="4530114"/>
          </a:xfrm>
          <a:prstGeom prst="line">
            <a:avLst/>
          </a:prstGeom>
          <a:ln w="304800">
            <a:solidFill>
              <a:schemeClr val="accent1">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1363A09A-C50B-834B-B6AF-5DF07F4A88FB}"/>
              </a:ext>
            </a:extLst>
          </p:cNvPr>
          <p:cNvSpPr txBox="1"/>
          <p:nvPr/>
        </p:nvSpPr>
        <p:spPr>
          <a:xfrm>
            <a:off x="6326556" y="1851494"/>
            <a:ext cx="967154" cy="369332"/>
          </a:xfrm>
          <a:prstGeom prst="rect">
            <a:avLst/>
          </a:prstGeom>
          <a:noFill/>
        </p:spPr>
        <p:txBody>
          <a:bodyPr wrap="square" rtlCol="0">
            <a:spAutoFit/>
          </a:bodyPr>
          <a:lstStyle/>
          <a:p>
            <a:r>
              <a:rPr lang="en-US" dirty="0">
                <a:solidFill>
                  <a:schemeClr val="bg1"/>
                </a:solidFill>
              </a:rPr>
              <a:t>Long</a:t>
            </a:r>
          </a:p>
        </p:txBody>
      </p:sp>
      <p:sp>
        <p:nvSpPr>
          <p:cNvPr id="16" name="TextBox 15">
            <a:extLst>
              <a:ext uri="{FF2B5EF4-FFF2-40B4-BE49-F238E27FC236}">
                <a16:creationId xmlns:a16="http://schemas.microsoft.com/office/drawing/2014/main" id="{3AA32D4F-4E04-C14C-8ED5-7225E95CE817}"/>
              </a:ext>
            </a:extLst>
          </p:cNvPr>
          <p:cNvSpPr txBox="1"/>
          <p:nvPr/>
        </p:nvSpPr>
        <p:spPr>
          <a:xfrm>
            <a:off x="6273801" y="4940524"/>
            <a:ext cx="967154" cy="369332"/>
          </a:xfrm>
          <a:prstGeom prst="rect">
            <a:avLst/>
          </a:prstGeom>
          <a:noFill/>
        </p:spPr>
        <p:txBody>
          <a:bodyPr wrap="square" rtlCol="0">
            <a:spAutoFit/>
          </a:bodyPr>
          <a:lstStyle/>
          <a:p>
            <a:r>
              <a:rPr lang="en-US" dirty="0">
                <a:solidFill>
                  <a:schemeClr val="bg1"/>
                </a:solidFill>
              </a:rPr>
              <a:t>Short</a:t>
            </a:r>
          </a:p>
        </p:txBody>
      </p:sp>
      <p:sp>
        <p:nvSpPr>
          <p:cNvPr id="17" name="TextBox 16">
            <a:extLst>
              <a:ext uri="{FF2B5EF4-FFF2-40B4-BE49-F238E27FC236}">
                <a16:creationId xmlns:a16="http://schemas.microsoft.com/office/drawing/2014/main" id="{3DFEDA9D-8DD5-AC4B-8DFB-13D308B37165}"/>
              </a:ext>
            </a:extLst>
          </p:cNvPr>
          <p:cNvSpPr txBox="1"/>
          <p:nvPr/>
        </p:nvSpPr>
        <p:spPr>
          <a:xfrm rot="16200000">
            <a:off x="6237244" y="3361723"/>
            <a:ext cx="780468" cy="369332"/>
          </a:xfrm>
          <a:prstGeom prst="rect">
            <a:avLst/>
          </a:prstGeom>
          <a:noFill/>
        </p:spPr>
        <p:txBody>
          <a:bodyPr wrap="square" rtlCol="0">
            <a:spAutoFit/>
          </a:bodyPr>
          <a:lstStyle/>
          <a:p>
            <a:r>
              <a:rPr lang="en-US" dirty="0">
                <a:solidFill>
                  <a:schemeClr val="bg1"/>
                </a:solidFill>
              </a:rPr>
              <a:t>Time</a:t>
            </a:r>
          </a:p>
        </p:txBody>
      </p:sp>
      <p:sp>
        <p:nvSpPr>
          <p:cNvPr id="18" name="TextBox 17">
            <a:extLst>
              <a:ext uri="{FF2B5EF4-FFF2-40B4-BE49-F238E27FC236}">
                <a16:creationId xmlns:a16="http://schemas.microsoft.com/office/drawing/2014/main" id="{6C4EB9FC-83C8-0A4D-A325-27773FC96BFA}"/>
              </a:ext>
            </a:extLst>
          </p:cNvPr>
          <p:cNvSpPr txBox="1"/>
          <p:nvPr/>
        </p:nvSpPr>
        <p:spPr>
          <a:xfrm>
            <a:off x="7425621" y="1805384"/>
            <a:ext cx="4776094" cy="3693319"/>
          </a:xfrm>
          <a:prstGeom prst="rect">
            <a:avLst/>
          </a:prstGeom>
          <a:noFill/>
        </p:spPr>
        <p:txBody>
          <a:bodyPr wrap="square" rtlCol="0">
            <a:spAutoFit/>
          </a:bodyPr>
          <a:lstStyle/>
          <a:p>
            <a:r>
              <a:rPr lang="en-US" dirty="0">
                <a:latin typeface="+mj-lt"/>
              </a:rPr>
              <a:t>Macro</a:t>
            </a:r>
          </a:p>
          <a:p>
            <a:pPr marL="285750" indent="-285750">
              <a:buFont typeface="Arial" panose="020B0604020202020204" pitchFamily="34" charset="0"/>
              <a:buChar char="•"/>
            </a:pPr>
            <a:r>
              <a:rPr lang="en-US" dirty="0">
                <a:latin typeface="+mj-lt"/>
              </a:rPr>
              <a:t>Global geopolitical &amp; economic systems</a:t>
            </a:r>
          </a:p>
          <a:p>
            <a:pPr marL="285750" indent="-285750">
              <a:buFont typeface="Arial" panose="020B0604020202020204" pitchFamily="34" charset="0"/>
              <a:buChar char="•"/>
            </a:pPr>
            <a:r>
              <a:rPr lang="en-US" dirty="0">
                <a:latin typeface="+mj-lt"/>
              </a:rPr>
              <a:t>State ideologies</a:t>
            </a:r>
          </a:p>
          <a:p>
            <a:pPr marL="285750" indent="-285750">
              <a:buFont typeface="Arial" panose="020B0604020202020204" pitchFamily="34" charset="0"/>
              <a:buChar char="•"/>
            </a:pPr>
            <a:r>
              <a:rPr lang="en-US" dirty="0">
                <a:latin typeface="+mj-lt"/>
              </a:rPr>
              <a:t>Historical legacies</a:t>
            </a:r>
          </a:p>
          <a:p>
            <a:endParaRPr lang="en-US" dirty="0">
              <a:latin typeface="+mj-lt"/>
            </a:endParaRPr>
          </a:p>
          <a:p>
            <a:r>
              <a:rPr lang="en-US" dirty="0" err="1">
                <a:latin typeface="+mj-lt"/>
              </a:rPr>
              <a:t>Meso</a:t>
            </a:r>
            <a:endParaRPr lang="en-US" dirty="0">
              <a:latin typeface="+mj-lt"/>
            </a:endParaRPr>
          </a:p>
          <a:p>
            <a:pPr marL="285750" indent="-285750">
              <a:buFont typeface="Arial" panose="020B0604020202020204" pitchFamily="34" charset="0"/>
              <a:buChar char="•"/>
            </a:pPr>
            <a:r>
              <a:rPr lang="en-US" dirty="0">
                <a:latin typeface="+mj-lt"/>
              </a:rPr>
              <a:t>Health system </a:t>
            </a:r>
          </a:p>
          <a:p>
            <a:pPr marL="285750" indent="-285750">
              <a:buFont typeface="Arial" panose="020B0604020202020204" pitchFamily="34" charset="0"/>
              <a:buChar char="•"/>
            </a:pPr>
            <a:r>
              <a:rPr lang="en-US" dirty="0">
                <a:latin typeface="+mj-lt"/>
              </a:rPr>
              <a:t>Public health education </a:t>
            </a:r>
          </a:p>
          <a:p>
            <a:endParaRPr lang="en-US" dirty="0">
              <a:latin typeface="+mj-lt"/>
            </a:endParaRPr>
          </a:p>
          <a:p>
            <a:r>
              <a:rPr lang="en-US" dirty="0">
                <a:latin typeface="+mj-lt"/>
              </a:rPr>
              <a:t>Micro</a:t>
            </a:r>
          </a:p>
          <a:p>
            <a:pPr marL="285750" indent="-285750">
              <a:buFont typeface="Arial" panose="020B0604020202020204" pitchFamily="34" charset="0"/>
              <a:buChar char="•"/>
            </a:pPr>
            <a:r>
              <a:rPr lang="en-US" dirty="0">
                <a:latin typeface="+mj-lt"/>
              </a:rPr>
              <a:t>Family contact &amp; responsibilities</a:t>
            </a:r>
          </a:p>
          <a:p>
            <a:pPr marL="285750" indent="-285750">
              <a:buFont typeface="Arial" panose="020B0604020202020204" pitchFamily="34" charset="0"/>
              <a:buChar char="•"/>
            </a:pPr>
            <a:r>
              <a:rPr lang="en-US" dirty="0">
                <a:latin typeface="+mj-lt"/>
              </a:rPr>
              <a:t>Burial practices and bereavement</a:t>
            </a:r>
          </a:p>
          <a:p>
            <a:pPr marL="285750" indent="-285750">
              <a:buFont typeface="Arial" panose="020B0604020202020204" pitchFamily="34" charset="0"/>
              <a:buChar char="•"/>
            </a:pPr>
            <a:r>
              <a:rPr lang="en-US" dirty="0">
                <a:latin typeface="+mj-lt"/>
              </a:rPr>
              <a:t>Stigma, taboos</a:t>
            </a:r>
          </a:p>
        </p:txBody>
      </p:sp>
    </p:spTree>
    <p:extLst>
      <p:ext uri="{BB962C8B-B14F-4D97-AF65-F5344CB8AC3E}">
        <p14:creationId xmlns:p14="http://schemas.microsoft.com/office/powerpoint/2010/main" val="3921750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Graphic spid="13" grpId="0">
        <p:bldAsOne/>
      </p:bldGraphic>
      <p:bldP spid="15" grpId="0"/>
      <p:bldP spid="16" grpId="0"/>
      <p:bldP spid="17" grpId="0"/>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1E6E003-EB44-4A47-844B-D0739E20BA1C}"/>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56106" y="5752957"/>
            <a:ext cx="2278235" cy="661933"/>
          </a:xfrm>
          <a:prstGeom prst="rect">
            <a:avLst/>
          </a:prstGeom>
          <a:effectLst>
            <a:softEdge rad="25400"/>
          </a:effectLst>
        </p:spPr>
      </p:pic>
      <p:sp>
        <p:nvSpPr>
          <p:cNvPr id="5" name="TextBox 4">
            <a:extLst>
              <a:ext uri="{FF2B5EF4-FFF2-40B4-BE49-F238E27FC236}">
                <a16:creationId xmlns:a16="http://schemas.microsoft.com/office/drawing/2014/main" id="{946D56AB-3665-D047-8FD9-1F51B3469B3C}"/>
              </a:ext>
            </a:extLst>
          </p:cNvPr>
          <p:cNvSpPr txBox="1"/>
          <p:nvPr/>
        </p:nvSpPr>
        <p:spPr>
          <a:xfrm>
            <a:off x="296100" y="6414890"/>
            <a:ext cx="2398245" cy="276999"/>
          </a:xfrm>
          <a:prstGeom prst="rect">
            <a:avLst/>
          </a:prstGeom>
          <a:noFill/>
        </p:spPr>
        <p:txBody>
          <a:bodyPr wrap="square" rtlCol="0">
            <a:spAutoFit/>
          </a:bodyPr>
          <a:lstStyle/>
          <a:p>
            <a:r>
              <a:rPr lang="en-US" sz="1200" dirty="0" err="1">
                <a:latin typeface="+mj-lt"/>
              </a:rPr>
              <a:t>www.humanitarianhealthethics.net</a:t>
            </a:r>
            <a:endParaRPr lang="en-US" sz="1200" dirty="0">
              <a:latin typeface="+mj-lt"/>
            </a:endParaRPr>
          </a:p>
        </p:txBody>
      </p:sp>
      <p:sp>
        <p:nvSpPr>
          <p:cNvPr id="6" name="Oval 5">
            <a:extLst>
              <a:ext uri="{FF2B5EF4-FFF2-40B4-BE49-F238E27FC236}">
                <a16:creationId xmlns:a16="http://schemas.microsoft.com/office/drawing/2014/main" id="{E1482C92-AEC5-D34A-94A1-40D3CBDE1663}"/>
              </a:ext>
            </a:extLst>
          </p:cNvPr>
          <p:cNvSpPr/>
          <p:nvPr/>
        </p:nvSpPr>
        <p:spPr>
          <a:xfrm>
            <a:off x="-754881" y="56233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22052A71-1D88-BD41-8A04-E20895C01773}"/>
              </a:ext>
            </a:extLst>
          </p:cNvPr>
          <p:cNvSpPr/>
          <p:nvPr/>
        </p:nvSpPr>
        <p:spPr>
          <a:xfrm>
            <a:off x="-361627" y="57757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3636E1E4-130E-7442-AD41-06445F08BEF2}"/>
              </a:ext>
            </a:extLst>
          </p:cNvPr>
          <p:cNvSpPr/>
          <p:nvPr/>
        </p:nvSpPr>
        <p:spPr>
          <a:xfrm>
            <a:off x="-666427" y="5470902"/>
            <a:ext cx="3673097" cy="34229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9E57437A-89EA-C944-B3ED-3905AA0F006C}"/>
              </a:ext>
            </a:extLst>
          </p:cNvPr>
          <p:cNvSpPr txBox="1"/>
          <p:nvPr/>
        </p:nvSpPr>
        <p:spPr>
          <a:xfrm>
            <a:off x="1495222" y="2230351"/>
            <a:ext cx="2644397" cy="584775"/>
          </a:xfrm>
          <a:prstGeom prst="rect">
            <a:avLst/>
          </a:prstGeom>
          <a:noFill/>
        </p:spPr>
        <p:txBody>
          <a:bodyPr wrap="square" rtlCol="0">
            <a:spAutoFit/>
          </a:bodyPr>
          <a:lstStyle/>
          <a:p>
            <a:r>
              <a:rPr lang="en-US" sz="3200" b="1" dirty="0">
                <a:solidFill>
                  <a:srgbClr val="FF0000"/>
                </a:solidFill>
                <a:latin typeface="+mj-lt"/>
              </a:rPr>
              <a:t>Thank you!</a:t>
            </a:r>
          </a:p>
        </p:txBody>
      </p:sp>
      <p:sp>
        <p:nvSpPr>
          <p:cNvPr id="10" name="TextBox 9">
            <a:extLst>
              <a:ext uri="{FF2B5EF4-FFF2-40B4-BE49-F238E27FC236}">
                <a16:creationId xmlns:a16="http://schemas.microsoft.com/office/drawing/2014/main" id="{6DB8958C-8180-654D-84A0-48CEDBDED88E}"/>
              </a:ext>
            </a:extLst>
          </p:cNvPr>
          <p:cNvSpPr txBox="1"/>
          <p:nvPr/>
        </p:nvSpPr>
        <p:spPr>
          <a:xfrm>
            <a:off x="1474921" y="2828835"/>
            <a:ext cx="10236995" cy="1200329"/>
          </a:xfrm>
          <a:prstGeom prst="rect">
            <a:avLst/>
          </a:prstGeom>
          <a:noFill/>
        </p:spPr>
        <p:txBody>
          <a:bodyPr wrap="square" rtlCol="0">
            <a:spAutoFit/>
          </a:bodyPr>
          <a:lstStyle/>
          <a:p>
            <a:r>
              <a:rPr lang="en-CA" sz="2400" dirty="0">
                <a:latin typeface="+mj-lt"/>
              </a:rPr>
              <a:t>We are ever so grateful to the participants, particularly those living with serious health challenges, for taking the time to talk with us. The narratives shared were moving and thought-provoking, invaluable and crucial.</a:t>
            </a:r>
          </a:p>
        </p:txBody>
      </p:sp>
      <p:sp>
        <p:nvSpPr>
          <p:cNvPr id="12" name="TextBox 11">
            <a:extLst>
              <a:ext uri="{FF2B5EF4-FFF2-40B4-BE49-F238E27FC236}">
                <a16:creationId xmlns:a16="http://schemas.microsoft.com/office/drawing/2014/main" id="{3D3275F0-586A-3244-9DB2-06A6C6582225}"/>
              </a:ext>
            </a:extLst>
          </p:cNvPr>
          <p:cNvSpPr txBox="1"/>
          <p:nvPr/>
        </p:nvSpPr>
        <p:spPr>
          <a:xfrm>
            <a:off x="3006670" y="4165491"/>
            <a:ext cx="8639843" cy="461665"/>
          </a:xfrm>
          <a:prstGeom prst="rect">
            <a:avLst/>
          </a:prstGeom>
          <a:noFill/>
        </p:spPr>
        <p:txBody>
          <a:bodyPr wrap="square" rtlCol="0">
            <a:spAutoFit/>
          </a:bodyPr>
          <a:lstStyle/>
          <a:p>
            <a:r>
              <a:rPr lang="en-US" sz="2400" b="1" dirty="0">
                <a:solidFill>
                  <a:srgbClr val="FF0000"/>
                </a:solidFill>
                <a:latin typeface="+mj-lt"/>
              </a:rPr>
              <a:t>The HHE research group for the full study:</a:t>
            </a:r>
          </a:p>
        </p:txBody>
      </p:sp>
      <p:sp>
        <p:nvSpPr>
          <p:cNvPr id="14" name="TextBox 13">
            <a:extLst>
              <a:ext uri="{FF2B5EF4-FFF2-40B4-BE49-F238E27FC236}">
                <a16:creationId xmlns:a16="http://schemas.microsoft.com/office/drawing/2014/main" id="{A8DB48D9-A4B9-4641-B246-3EE72771E427}"/>
              </a:ext>
            </a:extLst>
          </p:cNvPr>
          <p:cNvSpPr txBox="1"/>
          <p:nvPr/>
        </p:nvSpPr>
        <p:spPr>
          <a:xfrm>
            <a:off x="3006670" y="4659165"/>
            <a:ext cx="8973520" cy="1692771"/>
          </a:xfrm>
          <a:prstGeom prst="rect">
            <a:avLst/>
          </a:prstGeom>
          <a:noFill/>
        </p:spPr>
        <p:txBody>
          <a:bodyPr wrap="square" rtlCol="0">
            <a:spAutoFit/>
          </a:bodyPr>
          <a:lstStyle/>
          <a:p>
            <a:r>
              <a:rPr lang="en-CA" sz="2000" i="1" dirty="0">
                <a:latin typeface="+mj-lt"/>
              </a:rPr>
              <a:t>Co-PIs</a:t>
            </a:r>
            <a:r>
              <a:rPr lang="en-CA" sz="2000" dirty="0">
                <a:latin typeface="+mj-lt"/>
              </a:rPr>
              <a:t>: </a:t>
            </a:r>
            <a:r>
              <a:rPr lang="en-CA" sz="2400" dirty="0">
                <a:latin typeface="+mj-lt"/>
              </a:rPr>
              <a:t>Lisa Schwartz &amp; Matthew Hunt</a:t>
            </a:r>
          </a:p>
          <a:p>
            <a:r>
              <a:rPr lang="en-CA" sz="2000" i="1" dirty="0">
                <a:latin typeface="+mj-lt"/>
              </a:rPr>
              <a:t>Alphabetically: </a:t>
            </a:r>
            <a:r>
              <a:rPr lang="en-CA" sz="2000" dirty="0" err="1">
                <a:latin typeface="+mj-lt"/>
              </a:rPr>
              <a:t>Ibraheem</a:t>
            </a:r>
            <a:r>
              <a:rPr lang="en-CA" sz="2000" dirty="0">
                <a:latin typeface="+mj-lt"/>
              </a:rPr>
              <a:t> Abu-Siam, </a:t>
            </a:r>
            <a:r>
              <a:rPr lang="en-CA" sz="2000" dirty="0" err="1">
                <a:latin typeface="+mj-lt"/>
              </a:rPr>
              <a:t>Oumou</a:t>
            </a:r>
            <a:r>
              <a:rPr lang="en-CA" sz="2000" dirty="0">
                <a:latin typeface="+mj-lt"/>
              </a:rPr>
              <a:t> Bah Sow, Carrie Bernard, Kevin </a:t>
            </a:r>
            <a:r>
              <a:rPr lang="en-CA" sz="2000" dirty="0" err="1">
                <a:latin typeface="+mj-lt"/>
              </a:rPr>
              <a:t>Bezanson</a:t>
            </a:r>
            <a:r>
              <a:rPr lang="en-CA" sz="2000" dirty="0">
                <a:latin typeface="+mj-lt"/>
              </a:rPr>
              <a:t>, Ani </a:t>
            </a:r>
            <a:r>
              <a:rPr lang="en-CA" sz="2000" dirty="0" err="1">
                <a:latin typeface="+mj-lt"/>
              </a:rPr>
              <a:t>Chénier</a:t>
            </a:r>
            <a:r>
              <a:rPr lang="en-CA" sz="2000" dirty="0">
                <a:latin typeface="+mj-lt"/>
              </a:rPr>
              <a:t>, Philip Cotton, Sonya de Laat, </a:t>
            </a:r>
            <a:r>
              <a:rPr lang="en-CA" sz="2000" dirty="0" err="1">
                <a:latin typeface="+mj-lt"/>
              </a:rPr>
              <a:t>Pathé</a:t>
            </a:r>
            <a:r>
              <a:rPr lang="en-CA" sz="2000" dirty="0">
                <a:latin typeface="+mj-lt"/>
              </a:rPr>
              <a:t> Diallo, Laurie </a:t>
            </a:r>
            <a:r>
              <a:rPr lang="en-CA" sz="2000" dirty="0" err="1">
                <a:latin typeface="+mj-lt"/>
              </a:rPr>
              <a:t>Elit</a:t>
            </a:r>
            <a:r>
              <a:rPr lang="en-CA" sz="2000" dirty="0">
                <a:latin typeface="+mj-lt"/>
              </a:rPr>
              <a:t>, Leigh-Anne Gillespie, </a:t>
            </a:r>
            <a:r>
              <a:rPr lang="en-CA" sz="2000" dirty="0" err="1">
                <a:latin typeface="+mj-lt"/>
              </a:rPr>
              <a:t>Wejdan</a:t>
            </a:r>
            <a:r>
              <a:rPr lang="en-CA" sz="2000" dirty="0">
                <a:latin typeface="+mj-lt"/>
              </a:rPr>
              <a:t> </a:t>
            </a:r>
            <a:r>
              <a:rPr lang="en-CA" sz="2000" dirty="0" err="1">
                <a:latin typeface="+mj-lt"/>
              </a:rPr>
              <a:t>Khater</a:t>
            </a:r>
            <a:r>
              <a:rPr lang="en-CA" sz="2000" dirty="0">
                <a:latin typeface="+mj-lt"/>
              </a:rPr>
              <a:t>, </a:t>
            </a:r>
            <a:r>
              <a:rPr lang="en-CA" sz="2000" dirty="0" err="1">
                <a:latin typeface="+mj-lt"/>
              </a:rPr>
              <a:t>Sékou</a:t>
            </a:r>
            <a:r>
              <a:rPr lang="en-CA" sz="2000" dirty="0">
                <a:latin typeface="+mj-lt"/>
              </a:rPr>
              <a:t> </a:t>
            </a:r>
            <a:r>
              <a:rPr lang="en-CA" sz="2000" dirty="0" err="1">
                <a:latin typeface="+mj-lt"/>
              </a:rPr>
              <a:t>Kouyaté</a:t>
            </a:r>
            <a:r>
              <a:rPr lang="en-CA" sz="2000" dirty="0">
                <a:latin typeface="+mj-lt"/>
              </a:rPr>
              <a:t>, Emmanuel </a:t>
            </a:r>
            <a:r>
              <a:rPr lang="en-CA" sz="2000" dirty="0" err="1">
                <a:latin typeface="+mj-lt"/>
              </a:rPr>
              <a:t>Musoni</a:t>
            </a:r>
            <a:r>
              <a:rPr lang="en-CA" sz="2000" dirty="0">
                <a:latin typeface="+mj-lt"/>
              </a:rPr>
              <a:t>, </a:t>
            </a:r>
            <a:r>
              <a:rPr lang="en-CA" sz="2000" dirty="0" err="1">
                <a:latin typeface="+mj-lt"/>
              </a:rPr>
              <a:t>Elysée</a:t>
            </a:r>
            <a:r>
              <a:rPr lang="en-CA" sz="2000" dirty="0">
                <a:latin typeface="+mj-lt"/>
              </a:rPr>
              <a:t> </a:t>
            </a:r>
            <a:r>
              <a:rPr lang="en-CA" sz="2000" dirty="0" err="1">
                <a:latin typeface="+mj-lt"/>
              </a:rPr>
              <a:t>Nouvet</a:t>
            </a:r>
            <a:r>
              <a:rPr lang="en-CA" sz="2000" dirty="0">
                <a:latin typeface="+mj-lt"/>
              </a:rPr>
              <a:t>, Lynda Redwood-Campbell, Ross </a:t>
            </a:r>
            <a:r>
              <a:rPr lang="en-CA" sz="2000" dirty="0" err="1">
                <a:latin typeface="+mj-lt"/>
              </a:rPr>
              <a:t>Upshur</a:t>
            </a:r>
            <a:r>
              <a:rPr lang="en-CA" sz="2000" dirty="0">
                <a:latin typeface="+mj-lt"/>
              </a:rPr>
              <a:t>, Olive </a:t>
            </a:r>
            <a:r>
              <a:rPr lang="en-CA" sz="2000" dirty="0" err="1">
                <a:latin typeface="+mj-lt"/>
              </a:rPr>
              <a:t>Wahoush</a:t>
            </a:r>
            <a:r>
              <a:rPr lang="en-CA" sz="2000" dirty="0">
                <a:latin typeface="+mj-lt"/>
              </a:rPr>
              <a:t>, Rachel Yantzi, Laila </a:t>
            </a:r>
            <a:r>
              <a:rPr lang="en-CA" sz="2000" dirty="0" err="1">
                <a:latin typeface="+mj-lt"/>
              </a:rPr>
              <a:t>Zeheya</a:t>
            </a:r>
            <a:r>
              <a:rPr lang="en-CA" sz="2000" dirty="0">
                <a:latin typeface="+mj-lt"/>
              </a:rPr>
              <a:t>.</a:t>
            </a:r>
          </a:p>
        </p:txBody>
      </p:sp>
      <p:pic>
        <p:nvPicPr>
          <p:cNvPr id="11" name="Content Placeholder 4">
            <a:extLst>
              <a:ext uri="{FF2B5EF4-FFF2-40B4-BE49-F238E27FC236}">
                <a16:creationId xmlns:a16="http://schemas.microsoft.com/office/drawing/2014/main" id="{E16F9BA6-9E4D-A647-83D3-18FFBD86B4B9}"/>
              </a:ext>
            </a:extLst>
          </p:cNvPr>
          <p:cNvPicPr>
            <a:picLocks noChangeAspect="1"/>
          </p:cNvPicPr>
          <p:nvPr/>
        </p:nvPicPr>
        <p:blipFill rotWithShape="1">
          <a:blip r:embed="rId4"/>
          <a:srcRect t="10929" r="9454"/>
          <a:stretch/>
        </p:blipFill>
        <p:spPr>
          <a:xfrm>
            <a:off x="184316" y="154464"/>
            <a:ext cx="2450025" cy="1606740"/>
          </a:xfrm>
          <a:prstGeom prst="rect">
            <a:avLst/>
          </a:prstGeom>
        </p:spPr>
      </p:pic>
      <p:pic>
        <p:nvPicPr>
          <p:cNvPr id="13" name="Picture 12">
            <a:extLst>
              <a:ext uri="{FF2B5EF4-FFF2-40B4-BE49-F238E27FC236}">
                <a16:creationId xmlns:a16="http://schemas.microsoft.com/office/drawing/2014/main" id="{D1FE8C08-9FC3-BA40-A48E-63A7C528E790}"/>
              </a:ext>
            </a:extLst>
          </p:cNvPr>
          <p:cNvPicPr>
            <a:picLocks noChangeAspect="1"/>
          </p:cNvPicPr>
          <p:nvPr/>
        </p:nvPicPr>
        <p:blipFill>
          <a:blip r:embed="rId5"/>
          <a:stretch>
            <a:fillRect/>
          </a:stretch>
        </p:blipFill>
        <p:spPr>
          <a:xfrm>
            <a:off x="2725477" y="167365"/>
            <a:ext cx="3247655" cy="1591070"/>
          </a:xfrm>
          <a:prstGeom prst="rect">
            <a:avLst/>
          </a:prstGeom>
        </p:spPr>
      </p:pic>
      <p:pic>
        <p:nvPicPr>
          <p:cNvPr id="15" name="Picture 14">
            <a:extLst>
              <a:ext uri="{FF2B5EF4-FFF2-40B4-BE49-F238E27FC236}">
                <a16:creationId xmlns:a16="http://schemas.microsoft.com/office/drawing/2014/main" id="{0A385C01-9033-1D41-86AE-51C929A26100}"/>
              </a:ext>
            </a:extLst>
          </p:cNvPr>
          <p:cNvPicPr>
            <a:picLocks noChangeAspect="1"/>
          </p:cNvPicPr>
          <p:nvPr/>
        </p:nvPicPr>
        <p:blipFill rotWithShape="1">
          <a:blip r:embed="rId6"/>
          <a:srcRect l="17959" t="29802" r="25848"/>
          <a:stretch/>
        </p:blipFill>
        <p:spPr>
          <a:xfrm>
            <a:off x="6095999" y="180212"/>
            <a:ext cx="954505" cy="1589869"/>
          </a:xfrm>
          <a:prstGeom prst="rect">
            <a:avLst/>
          </a:prstGeom>
        </p:spPr>
      </p:pic>
    </p:spTree>
    <p:extLst>
      <p:ext uri="{BB962C8B-B14F-4D97-AF65-F5344CB8AC3E}">
        <p14:creationId xmlns:p14="http://schemas.microsoft.com/office/powerpoint/2010/main" val="1884739975"/>
      </p:ext>
    </p:extLst>
  </p:cSld>
  <p:clrMapOvr>
    <a:masterClrMapping/>
  </p:clrMapOvr>
</p:sld>
</file>

<file path=ppt/theme/theme1.xml><?xml version="1.0" encoding="utf-8"?>
<a:theme xmlns:a="http://schemas.openxmlformats.org/drawingml/2006/main" name="Atlas">
  <a:themeElements>
    <a:clrScheme name="Atlas">
      <a:dk1>
        <a:sysClr val="windowText" lastClr="000000"/>
      </a:dk1>
      <a:lt1>
        <a:sysClr val="window" lastClr="FFFFFF"/>
      </a:lt1>
      <a:dk2>
        <a:srgbClr val="454545"/>
      </a:dk2>
      <a:lt2>
        <a:srgbClr val="E0E0E0"/>
      </a:lt2>
      <a:accent1>
        <a:srgbClr val="F81B02"/>
      </a:accent1>
      <a:accent2>
        <a:srgbClr val="FC7715"/>
      </a:accent2>
      <a:accent3>
        <a:srgbClr val="AFBF41"/>
      </a:accent3>
      <a:accent4>
        <a:srgbClr val="50C49F"/>
      </a:accent4>
      <a:accent5>
        <a:srgbClr val="3B95C4"/>
      </a:accent5>
      <a:accent6>
        <a:srgbClr val="B560D4"/>
      </a:accent6>
      <a:hlink>
        <a:srgbClr val="FC5A1A"/>
      </a:hlink>
      <a:folHlink>
        <a:srgbClr val="B49E74"/>
      </a:folHlink>
    </a:clrScheme>
    <a:fontScheme name="Atlas">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tlas">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name="Atlas" id="{5156B0E4-0EB1-49FE-A26B-15F6F698AEC6}" vid="{508F7963-D0B5-43F7-BB2C-FCE3009C08E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Atlas</Template>
  <TotalTime>2475</TotalTime>
  <Words>2182</Words>
  <Application>Microsoft Macintosh PowerPoint</Application>
  <PresentationFormat>Widescreen</PresentationFormat>
  <Paragraphs>208</Paragraphs>
  <Slides>13</Slides>
  <Notes>13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Arial</vt:lpstr>
      <vt:lpstr>Calibri</vt:lpstr>
      <vt:lpstr>Calibri Light</vt:lpstr>
      <vt:lpstr>Garamond</vt:lpstr>
      <vt:lpstr>Rockwell</vt:lpstr>
      <vt:lpstr>Wingdings</vt:lpstr>
      <vt:lpstr>Wingdings 3</vt:lpstr>
      <vt:lpstr>Atlas</vt:lpstr>
      <vt:lpstr>Dying in the Margins:  Palliative Care, Humanitarian Crises and the Intersection of Global and Local Health Systems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Protracted Conflict and Aid When There is “Nothing Left To Offer”</dc:title>
  <dc:creator>Sonya de Laat</dc:creator>
  <cp:lastModifiedBy>R. Yantzi</cp:lastModifiedBy>
  <cp:revision>168</cp:revision>
  <cp:lastPrinted>2019-03-13T18:14:47Z</cp:lastPrinted>
  <dcterms:created xsi:type="dcterms:W3CDTF">2018-12-13T07:24:22Z</dcterms:created>
  <dcterms:modified xsi:type="dcterms:W3CDTF">2019-03-14T22:45:42Z</dcterms:modified>
</cp:coreProperties>
</file>